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sldIdLst>
    <p:sldId id="256" r:id="rId2"/>
    <p:sldId id="278" r:id="rId3"/>
    <p:sldId id="257" r:id="rId4"/>
    <p:sldId id="258" r:id="rId5"/>
    <p:sldId id="273" r:id="rId6"/>
    <p:sldId id="269" r:id="rId7"/>
    <p:sldId id="259" r:id="rId8"/>
    <p:sldId id="260" r:id="rId9"/>
    <p:sldId id="261" r:id="rId10"/>
    <p:sldId id="266" r:id="rId11"/>
    <p:sldId id="262" r:id="rId12"/>
    <p:sldId id="267" r:id="rId13"/>
    <p:sldId id="279" r:id="rId14"/>
    <p:sldId id="280" r:id="rId15"/>
    <p:sldId id="281" r:id="rId16"/>
    <p:sldId id="282" r:id="rId17"/>
    <p:sldId id="283" r:id="rId18"/>
    <p:sldId id="263" r:id="rId19"/>
    <p:sldId id="264" r:id="rId20"/>
    <p:sldId id="265" r:id="rId21"/>
    <p:sldId id="274" r:id="rId22"/>
    <p:sldId id="268" r:id="rId23"/>
    <p:sldId id="271" r:id="rId24"/>
    <p:sldId id="275" r:id="rId25"/>
    <p:sldId id="276" r:id="rId26"/>
    <p:sldId id="277" r:id="rId27"/>
    <p:sldId id="270" r:id="rId28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6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11-04T17:10:34.526"/>
    </inkml:context>
    <inkml:brush xml:id="br0">
      <inkml:brushProperty name="width" value="0.05" units="cm"/>
      <inkml:brushProperty name="height" value="0.05" units="cm"/>
      <inkml:brushProperty name="color" value="#FFFFFF"/>
    </inkml:brush>
    <inkml:brush xml:id="br1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11785 463 24575,'-7'0'0,"1"0"0,1 0 0,0-6 0,1 5 0,-1-4 0,0 5 0,1 0 0,-4 0 0,2 0 0,-2-2 0,0 1 0,3-1 0,-7 2 0,3 0 0,0 0 0,-1 0 0,5 0 0,-1 0 0,13 0 0,-2 0 0,9 0 0,-5 0 0,10 0 0,-8 0 0,7 0 0,2 0 0,-7 0 0,18 0 0,-18 0 0,12 0 0,-19 0 0,6 0 0,-5 0 0,-3 0 0,-5 0 0,0 0 0,-7 0 0,0 0 0,3 0 0,-12 0 0,10 0 0,-10 0 0,4 6 0,2-5 0,-2 4 0,5-5 0,3 2 0,-3-1 0,3 1 0,-1-2 0,2 0 0,-1 0 0,1 0 0,0 0 0,-1 0 0,1 0 0,-1 0 0,1 0 0,0 0 0,-1 0 0,1 2 0,0-2 0,-1 2 0,-1 0 0,1-1 0,-7 2 0,6-2 0,-10 5 0,10-5 0,-4 3 0,6-4 0,7 0 0,-2 0 0,7 0 0,-4 0 0,4 1 0,-3 0 0,16 1 0,-14-2 0,11 0 0,-14 0 0,11 0 0,-8 0 0,13 0 0,-15 0 0,3 0 0,-4 0 0,1 0 0,-1 0 0,0 2 0,1-2 0,-1 2 0,0-2 0,4 0 0,1 0 0,4 0 0,-3 0 0,-1 0 0,-5 0 0,1 0 0,-1 0 0,-2-5 0,2 4 0,-1-5 0,1 6 0,0 0 0,-1-2 0,1 2 0,-2-2 0,0 0 0,2 2 0,-1-4 0,1 3 0,0-1 0,1 2 0,-1-2 0,0 2 0,1-2 0,-3 0 0,2 2 0,-2-2 0,1 0 0,-2 1 0,-1-1 0</inkml:trace>
  <inkml:trace contextRef="#ctx0" brushRef="#br0" timeOffset="-11049">6996 445 24575,'-13'0'0,"0"0"0,6 0 0,0 0 0,0 0 0,0 0 0,0 0 0,0 0 0,1 0 0,-1 0 0,0 0 0,-3 0 0,2 0 0,1 9 0,1-7 0,13 6 0,-4-8 0,9 0 0,-5 0 0,0 0 0,-1 0 0,1 0 0,0 0 0,0 0 0,0 0 0,3 0 0,-2 0 0,1 0 0,-2 0 0,0 0 0,0 0 0,3 0 0,-2 0 0,2 0 0,-4 0 0,1 0 0,0 0 0,0 0 0,0 0 0,3 0 0,-2 0 0,5 0 0,-6 0 0,6 0 0,-5 3 0,2 1 0,-3 0 0,-1-1 0,1-3 0,0 0 0,-15 0 0,6 0 0,-14 0 0,4 0 0,3 0 0,-6 0 0,2 0 0,1 0 0,0 0 0,0 0 0,-2 0 0,0 0 0,2 0 0,0 0 0,3 0 0,-6 3 0,7-2 0,-8 5 0,7-5 0,-12 2 0,12-3 0,-12 0 0,13 0 0,-5 0 0,6 0 0,0 0 0,15 0 0,-5 0 0,12 3 0,-8-2 0,0 2 0,0-3 0,0 0 0,-1 0 0,1 0 0,9 0 0,-6 0 0,17 0 0,-12 0 0,8 0 0,-10 0 0,9 0 0,-7 0 0,8 0 0,-10 0 0,-3 0 0,2 0 0,-4 0 0,4 0 0,-5 0 0,0 0 0,0 0 0,0 0 0,0 0 0,0 0 0,0 0 0,-1 3 0,1-2 0,0 2 0,-3 0 0,2-2 0,-2 2 0,3-3 0,0 0 0,0 0 0,-1 0 0,1 0 0,0 0 0,0 0 0,0 0 0,0 0 0,0 0 0,-15 0 0,5 0 0,-9-8 0,5 5 0,4-5 0,-4 5 0,0 2 0,-6-2 0,5 3 0,-4-3 0,-8 2 0,9-10 0,-9 9 0,13-7 0,-3 6 0,3 2 0,-3-5 0,3 5 0,0-5 0,0 6 0,0-3 0,0 3 0,0-4 0,0 4 0,-3-3 0,2 3 0,-2 0 0,3-3 0,0 2 0,3-5 0,-2 5 0,-1-2 0,0 3 0,-7 0 0,7 0 0,-3 0 0,6-3 0,-8 2 0,7-2 0,-7 3 0,8-3 0,-2 2 0,2-2 0,11 3 0,-4 0 0,13 0 0,-9 0 0,-1 0 0,1 0 0,0 0 0,12 0 0,-10 0 0,15 0 0,-16 0 0,32 0 0,-26 0 0,32 0 0,-31 0 0,35 0 0,-31 0 0,42 0 0,-48 0 0,59 0 0,-54 0 0,55 9 0,-54-7 0,40 6 0,-41-8 0,31 0 0,-25 0 0,14 0 0,-9 0 0,2 0 0,-16 0 0,24 0 0,-28 0 0,22 0 0,-24 0 0,15 0 0,-14 0 0,12 3 0,-15-2 0,12 2 0,-10-3 0,11 0 0,-11 0 0,3 0 0,-8 3 0,7-2 0,-6 2 0,8-3 0,-6 3 0,-1-2 0,1 5 0,0-5 0,3 2 0,-2-3 0,2 0 0,-3 0 0,-1 0 0,1 0 0,0 0 0,0 0 0,0 0 0,0 0 0,0 0 0,0 0 0,-1 0 0,1 0 0,0 0 0,0 0 0,0 0 0,0 0 0,0 0 0,0 0 0,6 0 0,-5 0 0,8 0 0,-8 0 0,8 0 0,-8 0 0,11 0 0,-10 3 0,7-2 0,-9 2 0,6-3 0,-5 0 0,2 0 0,-3 0 0,0 0 0,-1 0 0,1 0 0,3 3 0,-2-2 0,16 2 0,-13-3 0,10 0 0,-14 0 0,0 0 0,0 0 0,0 0 0,0 0 0,0 3 0,-1-2 0,1 2 0,0-3 0,0 0 0,0 0 0,0 0 0,0 0 0,0 0 0,-1 0 0,-2 3 0,2-2 0,-2 2 0,3-3 0,-3 3 0,2-2 0,-2 2 0,3-3 0,0 0 0,-1 0 0,1 0 0,-3-9 0,2 7 0,-2-6 0,0 5 0,2 2 0,-2-2 0,0 0 0,2 2 0,-5-5 0,-7 5 0,4-5 0,-10 5 0,8-2 0,-2 3 0,-1 0 0,-3 0 0,-4 0 0,3-3 0,-1 2 0,-4-2 0,7 3 0,-15-3 0,15 3 0,-15-4 0,15 4 0,-6 0 0,8-3 0,0 3 0,3-6 0,-2 5 0,5-5 0,-11 5 0,7-2 0,-7 3 0,5 0 0,0 0 0,0 0 0,0 0 0,0 0 0,-5 0 0,6-3 0,-5 2 0,7-2 0,-3 3 0,0 0 0,0 0 0,-5 0 0,4 0 0,-5 0 0,6 0 0,0 0 0,0 0 0,0 0 0,0 0 0,-3 0 0,3 0 0,-12 0 0,10 0 0,-6 0 0,8 0 0,0 0 0,0 0 0,0 0 0,0 0 0,0 0 0,0 0 0,-5 8 0,6-2 0,-5 3 0,7-6 0,-8 1 0,6 0 0,-5 5 0,7-6 0,-16 9 0,10-10 0,-13 7 0,16-6 0,-3-2 0,6 5 0,9-6 0,0 4 0,8-4 0,-7 0 0,1 0 0,0 0 0,0 0 0,0 0 0,5 0 0,-4 0 0,5 0 0,-6 0 0,0 0 0,-1 0 0,1 0 0,0 0 0,3 0 0,-2 0 0,7 0 0,-7 0 0,5 0 0,-7 0 0,1 0 0,0 0 0,6 0 0,-5 0 0,4 0 0,-5 0 0,0 0 0,6 3 0,-5-3 0,5 3 0,-6-3 0,0 0 0,0 0 0,0 0 0,0 0 0,-1 0 0,-2 4 0,2-4 0,-2 3 0,3-3 0,0 0 0,0 0 0,0 0 0,0 0 0,-1 0 0,1 0 0,0 0 0,0 0 0,0 0 0,0 0 0,0 0 0,-4 4 0,4-4 0,-4 3 0,4-3 0,0 0 0,0 3 0,0-2 0,0 2 0,0-3 0,0 0 0,-1 0 0,1 0 0,0 0 0,0 0 0,0 0 0,0 0 0,0 0 0,0 0 0,-1 0 0,1 0 0,0 0 0,0 3 0,0-2 0,0 2 0,0-3 0,0 0 0,-1 0 0,1 0 0,0 0 0,0 0 0,0 0 0,3 0 0,-3 0 0,3 0 0,-3 0 0,0 0 0,0 0 0,0 0 0,0 0 0,0 0 0,-1 0 0,1 0 0,0 0 0,0 0 0,0 0 0,0 0 0,0 0 0,0 0 0,-1 0 0,1 0 0,0 0 0,3 0 0,-2 0 0,2 0 0,-3 0 0,-1 0 0,1 0 0,0 0 0,0 0 0,0 0 0,0 0 0,0 0 0,0 0 0,-1 0 0,1 0 0,0 0 0,1-8 0,-1 6 0,1-7 0,-1 3 0,0 5 0,0-6 0,0 7 0,-3-3 0,2 3 0,-2-3 0,3 3 0,-1 0 0,-2-3 0,2 2 0,-2-2 0,3 3 0,-3-3 0,2 2 0,-2-2 0,3 3 0,0 0 0,-1 0 0,1-3 0,0 2 0,0-2 0,0 3 0,0 0 0,0 0 0,0 0 0,-1 0 0,1 0 0,0 0 0,0 0 0,0 0 0,0 0 0,0 0 0,0 0 0,-1 0 0,1 0 0,0 0 0,0 0 0,0 0 0,0 0 0,0 0 0,-3-3 0,2 2 0,-3-2 0,4 3 0,0 0 0,0 0 0,0 0 0,0 0 0,-3-3 0,2 2 0,-2-2 0,2 3 0,1 0 0,0 0 0,0 0 0,0 0 0,0 0 0,0 0 0,5 0 0,-4 0 0,5 0 0,-1-4 0,-16 3 0,8-6 0,-17 6 0,-7-2 0,12 0 0,-20 2 0,22-2 0,-7 0 0,-16 2 0,14-2 0,-22 3 0,23 0 0,2 0 0,-8 0 0,-18-3 0,-3-3 0,0 1-670,15 0 670,15 5 0,-7 0 0,4 0 0,-5 0 0,5 0 0,-7 0 0,12 0 0,-21-4 0,14-1 0,-12-1 0,9 2 670,5 4-670,2 0 0,-1 0 0,8-3 0,-12 2 0,12-2 0,-8 0 0,1 2 0,4-2 0,-1 0 0,2 3 0,3-4 0,-2 4 0,-1 0 0,0 0 0,0 0 0,0 0 0,0 0 0,0 0 0,3-3 0,-2 3 0,2-3 0,-3 3 0,0 0 0,0-3 0,0 2 0,0-2 0,0 3 0,0 0 0,0 0 0,0 0 0,1 0 0,2-3 0,9 2 0,0-2 0,8 3 0,-7 0 0,1 0 0,0 0 0,0 0 0,-3-3 0,7-2 0,-5 1 0,6-1 0,0 5 0,-4 0 0,33-4 0,-27 3 0,21-3 0,-22 0 0,-5 3 0,4-4 0,-5 2 0,5 3 0,2-3 0,0 3 0,-2-3 0,-5 2 0,5-2 0,-4 0 0,5 2 0,-1-2 0,-4 3 0,5 0 0,-7 0 0,1 0 0,0 0 0,-3-3 0,2 2 0,-2-2 0,8 3 0,-4 0 0,5 0 0,-1 0 0,-4 0 0,1-3 0,-2 2 0,-4-2 0,4 3 0,0 0 0,0 0 0,0 0 0,0 0 0,0 0 0,-1 0 0,1 0 0,0 0 0,0 0 0,0 0 0,0 0 0,0 0 0,0 0 0,3 0 0,-3 0 0,3 0 0,-3 0 0,0 0 0,1 9 0,-1-4 0,1 4 0,-1-6 0,0-3 0,0 0 0,0 0 0,-1 0 0,1 0 0,0 0 0,0 0 0,0 3 0,0-2 0,3 2 0,-3-3 0,3 0 0,0 0 0,-2 0 0,2 0 0,-6 0 0,-1 0 0</inkml:trace>
  <inkml:trace contextRef="#ctx0" brushRef="#br0" timeOffset="27394">6718 397 24575,'-6'0'0,"-1"0"0,0 0 0,1 0 0,-1 0 0,0 0 0,1 0 0,-1 0 0,1 0 0,-1 0 0,3-3 0,-2 2 0,3-2 0,-4 3 0,0 0 0,1 0 0,-1 0 0,0 0 0,1 0 0,-1 0 0,0 0 0,1-3 0,-1 3 0,0-3 0,1 3 0,-1 0 0,0 0 0,1 0 0,-1 0 0,0 0 0,1 0 0,-1 0 0,17 0 0,-6 0 0,13 0 0,-10 0 0,0 0 0,-1 0 0,1 0 0,-1 0 0,6 0 0,-4 0 0,4 0 0,-6 0 0,1 0 0,0 0 0,4 0 0,-3 0 0,4 0 0,-5 0 0,-1 0 0,1 0 0,-1 0 0,1 0 0,0-3 0,-1 2 0,1-2 0,-1 3 0,1 0 0,0 0 0,-1 0 0,1 0 0,-1 0 0,1 0 0,0 0 0,-1 0 0,1 0 0,-1 0 0,1 0 0,-1 0 0,1 0 0,0 0 0,-1 0 0,1-3 0,-1 3 0,1-3 0,0 3 0,-1 0 0,1 0 0,-1 0 0,-2-3 0,-9-2 0,0 1 0,-4-3 0,3 6 0,-1-5 0,0 6 0,-3-3 0,4 0 0,-12-1 0,8 0 0,-12 2 0,14-1 0,-28 2 0,23-2 0,-22 3 0,22 0 0,-17 0 0,14 0 0,-12 0 0,15 0 0,-14 0 0,11 0 0,-13 0 0,8 0 0,-13 8 0,5-6 0,4 6 0,8-8 0,1 3 0,-3-2 0,0 2 0,6-3 0,-2 0 0,7 3 0,-8-2 0,9 5 0,-12-6 0,10 3 0,-6 0 0,8-2 0,-11 2 0,9-3 0,-12 0 0,14 0 0,-9 0 0,8 0 0,-7 3 0,7-2 0,-4 2 0,4-3 0,2 3 0,0-3 0,2 3 0,-3-3 0,1 0 0,-1 0 0,-3 0 0,3 0 0,-3 0 0,4 0 0,-4 3 0,3-2 0,-3 2 0,6-3 0,1 0 0</inkml:trace>
  <inkml:trace contextRef="#ctx0" brushRef="#br1" timeOffset="34788">5843 190 24575,'25'0'0,"-3"0"0,-16 0 0,1 0 0,5 0 0,-4 0 0,5 0 0,6-5 0,-4 3 0,11-3-984,-1 0 673,3 4 311,-1-4 0,73 5 0,-56 0 0,22 0 0,-3 0 0,-28 0 0,25-3 0,-45 2 0,3-2 0,-11 3 0,-1 0 0,7 0 983,-5 0-671,4 0-312,-2-3 0,-3-1 0,3 1 0,-1-3 0,-2 5 0,6-5 0,-6 3 0,0-4 0,-27-3 0,12 6 0,-18-2 0,19 6 0,-19-9 0,9 3 0,-30-7 0,25 9 0,-37-8 0,39 10 0,-36-16 0,45 16 0,-32-11 0,26 12 0,-38-6 0,32 6 0,-54-2 0,55 3 0,-56-4 0,63 3 0,-52-6 0,53 7 0,-37-3 0,40 3 0,-12 0 0,15 0 0,-1 0 0,-1 0 0,0 0 0,-6 0 0,-6 0 0,7 0 0,-20 8 0,18-2 0,-23 3 0,25-5 0,-15-4 0,21 0 0,-12 3 0,12-2 0,-17 2 0,16-3 0,-23 0 0,23 0 0,-20 0 0,20 0 0,-11 0 0,14 0 0,-3 3 0,3 1 0</inkml:trace>
  <inkml:trace contextRef="#ctx0" brushRef="#br1" timeOffset="37944">6136 238 24575,'24'0'0,"-5"-3"0,-13 2 0,-3-2 0,10 3 0,-5-3 0,4 2 0,-2-2 0,-3 0 0,3 0 0,-1-1 0,-2 1 0,3 0 0,0 0 0,-3-1 0,5 1 0,-4 3 0,1 0 0,1-3 0,-3-1 0,3 1 0,-1 0 0,-2 3 0,6-3 0,-6 2 0,3-5 0,-1 6 0,-1-3 0,4 3 0,-5 0 0,3-3 0,-1 2 0,-1-2 0,4 3 0,-5 0 0,3 0 0,-1-3 0,-1 2 0,4-2 0,-4 1 0,1 1 0,1-2 0,-3 0 0,5-1 0,-4-2 0,1 2 0,-31-2 0,15 5 0,-22-2 0,19 3 0,3 0 0,-15-2 0,13 1 0,-19-5 0,20 5 0,-30-10 0,26 8 0,-28-8 0,30 10 0,-30-9 0,15 8 0,-13-5 0,9 7 0,0-3 0,10 3 0,-14-3 0,24 3 0,-19-3 0,19 2 0,-18-2 0,17 3 0,-17 0 0,18 0 0,-15 0 0,15 0 0,-13 0 0,14 0 0,-10 0 0,10 0 0,-12 0 0,12 0 0,-13 0 0,13 0 0,-11 0 0,11 0 0,-13 0 0,12 0 0,-16 0 0,17 0 0,-14 0 0,14 0 0,-16 0 0,15 0 0,-21 0 0,21 0 0,-19 0 0,19 0 0,-12 0 0,13 0 0,-11 0 0,11 0 0,-5-3 0,4 2 0,1-2 0,-4 3 0,4 0 0,-6 0 0,9-2 0,-6-2 0,-4 0 0,5 1 0,-22 3 0,22 0 0,-13 0 0,15 0 0,-7 0 0,7 0 0,-5 0 0,3 0 0,3 0 0,-6 0 0,6 0 0,-3 0 0,-4 0 0,2 0 0,-4 0 0,4 0 0,4 0 0,-1 0 0,-1-3 0,3 3 0,-6-3 0,6 3 0,-3 0 0,0-3 0,3 2 0,-11-2 0,10 3 0,-7 0 0,3 0 0,-12-3 0,8 2 0,-7-1 0,7 2 0,7 0 0,-12-3 0,13 2 0,-5-2 0,4 3 0,1 0 0,-4 0 0,4 0 0,-1 0 0,-1 0 0,0 0 0</inkml:trace>
  <inkml:trace contextRef="#ctx0" brushRef="#br1" timeOffset="50384">3403 277 24575,'24'3'0,"-3"0"0,-14-3 0,-1 0 0,7 3 0,-5-2 0,9 2 0,-3-3 0,-1 0 0,0 0 0,-7 0 0,12 0 0,-3 0 0,4 0 0,-5 0 0,-6 0 0,1 0 0,1 0 0,-3 0 0,5 0 0,-4 0 0,1 0 0,1 0 0,-3 0 0,6 0 0,-6 0 0,2 0 0,1 0 0,-3 0 0,6 3 0,-6-2 0,3 2 0,-1-3 0,-2 0 0,6 0 0,-6 0 0,3 0 0,-1 0 0,-1 0 0,5-8 0,-5 6 0,2-7 0,0 9 0,-3 0 0,6 0 0,-6 0 0,3 0 0,-1 0 0,-2 0 0,6 0 0,-6 0 0,3 0 0,-1 0 0,-2 0 0,6 0 0,-6 0 0,3 0 0,-1 0 0,-1 0 0,4 0 0,-5 0 0,3 0 0,2 0 0,-4 0 0,3-2 0,-1 1 0,-3-2 0,6 3 0,-1 0 0,-1 0 0,6 0 0,-9-3 0,4 2 0,-3-2 0,-1 3 0,4 0 0,-5 0 0,3 0 0,-1-3 0,5 3 0,2-3 0,-3 3 0,-1 0 0,-5 0 0,2 0 0,2-3 0,-1 2 0,-1-2 0,1 3 0,-3 0 0,6 0 0,-6 0 0,3-3 0,-1 2 0,-2-1 0,6 2 0,-6 0 0,3 0 0,-1 0 0,-1 0 0,4 0 0,-5 0 0,3 0 0,-1 0 0,-1 0 0,4 0 0,-5 0 0,3 0 0,0 0 0,-3-3 0,5 2 0,-4-2 0,1 3 0,4 0 0,-5 0 0,4 0 0,-2 0 0,-3 0 0,5 0 0,-4 0 0,1 0 0,1 0 0,-3 0 0,6 0 0,-6 0 0,2 0 0,1 0 0,-3 0 0,6 0 0,-6 0 0,3 0 0,-1 0 0,4 8 0,0-6 0,0 6 0,-4-8 0,-2 0 0,5 0 0,-4 3 0,3 1 0,1 0 0,-4-1 0,4-3 0,0 0 0,-4 0 0,3 0 0,2 3 0,-5-3 0,18 3 0,-16-3 0,11 0 0,-14 0 0,-1 0 0,7 0 0,-5 0 0,7 3 0,-8-2 0,3 2 0,-1-3 0,-1 0 0,4 0 0,-5 0 0,3 0 0,2 0 0,-3 0 0,3 0 0,-3 0 0,-1 0 0,4 0 0,-4 0 0,1 0 0,1 0 0,-3 0 0,5 0 0,-4 0 0,1 0 0,1 0 0,-3 0 0,6 0 0,-6 0 0,2 0 0,-2-8 0,3 6 0,-6-9 0,8 10 0,-5-2 0,3 3 0,0-3 0,-1 2 0,-1-4 0,1 1 0,1 0 0,-3-2 0,2 6 0,1-3 0,-3 0 0,6 2 0,-6-2 0,3 3 0,-1-3 0,-2 2 0,6-2 0,-6 3 0,3 0 0,-1-2 0,-1 1 0,4-2 0,-5 3 0,8 0 0,-7 0 0,10 0 0,-10 0 0,7 0 0,-8 0 0,3 0 0,-1 0 0,-1 0 0,4 0 0,-4 0 0,1 0 0,1 0 0,-3 0 0,5 0 0,-4 0 0,1 0 0,1 0 0,-3 0 0,5 0 0,-4 0 0,1 0 0,1 0 0,-3 0 0,6 0 0,-6 0 0,5 0 0,1 0 0,-2 0 0,1 0 0,-6 0 0,4 0 0,0 0 0,-35 0 0,20 0 0,-30 0 0,22 0 0,5 0 0,-13 0 0,12 0 0,-7 0 0,10 0 0,-1 0 0,-8 0 0,1 0 0,-7 0 0,8 0 0,-5 0 0,5 0 0,-18-9 0,15 7 0,-8-7 0,17 6 0,1 2 0,-4-4 0,-6 4 0,5-2 0,-4 3 0,3-4 0,4 3 0,-4-3 0,3 4 0,-4-7 0,-3 5 0,-2-5 0,4 7 0,3 0 0,-5-3 0,7 2 0,-26-1 0,24 2 0,-20 0 0,18 0 0,-6 0 0,6 0 0,1 0 0,6 0 0,-4 0 0,0 0 0,-1 0 0,2 0 0,-4 0 0,5 0 0,-8-3 0,9 2 0,-11-2 0,9 3 0,-8 0 0,9 0 0,-1 0 0,-1 0 0,-3 0 0,3 0 0,-10 0 0,11 0 0,-28 0 0,19 0 0,-20 0 0,2 0 0,-4 0 0,6 0 0,9 0 0,18 0 0,-3 0 0,0 0 0,0 0 0,0 0 0,0 0 0,3 0 0,-6 0 0,6 0 0,-3 0 0,1-3 0,1 2 0,-4-2 0,4 3 0,-1 0 0,-1 0 0,3 0 0,-6 0 0,6 0 0,-14 0 0,6 0 0,-10 0 0,12 0 0,3 0 0,7 0 0</inkml:trace>
  <inkml:trace contextRef="#ctx0" brushRef="#br1" timeOffset="55108">0 279 24575,'22'-12'0,"-1"7"0,-17-3 0,2 8 0,7-3 0,-5-1 0,4 1 0,-5 0 0,2 3 0,2 0 0,-1 0 0,-1 0 0,6 0 0,-6 0 0,20 0 0,-19 0 0,23 0 0,-23 0 0,17 0 0,-18 0 0,12 0 0,-13 0 0,13 0 0,-12 0 0,15 0 0,-15 0 0,18 0 0,-17 0 0,14 0 0,-16 0 0,10 8 0,-10-6 0,10 6 0,-12-5 0,17 1 0,-16-1 0,16 3 0,-15-5 0,10 2 0,-13 0 0,19-10 0,-17 8 0,32-1 0,-27 2 0,28 9 0,-30-10 0,33 1 0,-30-2 0,31 0 0,-34 0 0,26 3 0,-26-2 0,17 2 0,-19-3 0,5 0 0,-4 0 0,-2 0 0,7-8 0,-3 6 0,0-6 0,9 8 0,-10 0 0,16-3 0,-17 2 0,18-5 0,-17 6 0,14-3 0,-19 0 0,13 2 0,-13-2 0,10 3 0,-8 0 0,9 0 0,-8 0 0,10-3 0,-10 2 0,19-2 0,-17 3 0,13 0 0,-15 0 0,1 0 0,1 0 0,-3 0 0,5 0 0,-4 0 0,1 0 0,3 0 0,-4 0 0,10 0 0,-10 0 0,20 0 0,-17 0 0,32 0 0,-32 0 0,27 0 0,-28 0 0,14 0 0,-16 0 0,5 0 0,-4 0 0,-2 0 0,6 0 0,-6 0 0,3 0 0,-1 0 0,-1 0 0,4 0 0,-5 0 0,3 0 0,-1 0 0,-1 0 0,4 0 0,-7 9 0,6-7 0,-6 6 0,7-8 0,-2 0 0,1 0 0,-2 0 0,1 0 0,-3 0 0,5 3 0,-4-2 0,7 1 0,-7-2 0,10 3 0,-4-2 0,11 5 0,-10-5 0,3 2 0,-11-3 0,-1 0 0,7 0 0,-5 0 0,4 0 0,-2 0 0,-3 0 0,6 0 0,-6 0 0,3 0 0,-1 0 0,-2 0 0,7-8 0,-6 6 0,2-6 0,0 8 0,-3 0 0,5 0 0,-4 0 0,1 0 0,1 0 0,-3 0 0,6 0 0,-6 0 0,2 0 0,1 0 0,0 0 0,0 0 0,3 0 0,-6 0 0,6 0 0,-6 0 0,5 0 0,1 0 0,1 0 0,-2 0 0,4 0 0,-8 0 0,7 0 0,-8 0 0,9 0 0,-8 0 0,4 0 0,-2 0 0,-3 0 0,6 0 0,-6 0 0,2 0 0,1 0 0,-3 0 0,6 0 0,-6 0 0,3 0 0,-1 0 0,-2 0 0,6 0 0,-6 0 0,3 0 0,-1 0 0,-1 0 0,4 0 0,-5 0 0,3 0 0,-1 0 0,-1-3 0,4 2 0,-4-2 0,1 3 0,1 0 0,-3-3 0,5 2 0,-4-2 0,1 3 0,3 0 0,-4 0 0,4 0 0,-3 0 0,-2 0 0,6-3 0,-6 3 0,3-3 0,-1 3 0,-1 0 0,4 0 0,-5 0 0,3 0 0,-1 0 0,-1 0 0,4 0 0,-4 0 0,1 0 0,1 0 0,-3 0 0,5 0 0,-4 0 0,1 0 0,1 0 0,-3 0 0,6 0 0,-6 0 0,2 0 0,1 0 0,-3 0 0,6 0 0,-6 0 0,3-3 0,-1 2 0,-2-2 0,6 3 0,-6 0 0,3 0 0,-1 0 0,-2 0 0,6 0 0,-6 0 0,9 0 0,-8 0 0,8 8 0,-8-6 0,2 7 0,0-9 0,-3 0 0,6 0 0,-6 0 0,3 0 0,-4-9 0,1-1 0</inkml:trace>
  <inkml:trace contextRef="#ctx0" brushRef="#br1" timeOffset="56897">4991 227 24575,'25'-4'0,"-4"1"0,-14 3 0,-1 0 0,6 0 0,-4 0 0,4 0 0,-3 0 0,-1 0 0,7 0 0,-7 0 0,15-4 0,-13 3 0,13-3 0,-9 4 0,2-3 0,-3 2 0,-1-2 0,-4 3 0,4 0 0,-5 0 0,8 0 0,-7 0 0,4 0 0,-3 0 0,-1 0 0,4 0 0,-5 0 0,3 0 0,-1-3 0,-1 3 0,1-3 0</inkml:trace>
  <inkml:trace contextRef="#ctx0" brushRef="#br1" timeOffset="63682">12803 300 24575,'-15'-18'0,"0"6"0,11 9 0,-2 3 0,-12-3 0,8 2 0,-7-2 0,10 3 0,0 0 0,-5-2 0,4 1 0,-5-2 0,3 0 0,3 2 0,-6-5 0,3 3 0,0-1 0,0 1 0,0 0 0,3-1 0,-3 1 0,1 0 0,1 3 0,-4 0 0,4 0 0,-1 0 0,-1-3 0,3 2 0,-3-5 0,1 6 0,1-3 0,-4 3 0,4 0 0,-1 0 0,-1 0 0,2 0 0,-4 0 0,5 0 0,-3-3 0,0 2 0,3-2 0,-6 3 0,6 0 0,-3 0 0,1 0 0,1 0 0,-4 0 0,4 0 0,-1 0 0,-1 0 0,3 0 0,-6 0 0,6 0 0,-3 0 0,-3 0 0,5 0 0,-4 0 0,2 0 0,3 0 0,-6 0 0,6 0 0,-3 0 0,0 0 0,3 0 0,-5 0 0,4 0 0,-2 0 0,1 0 0,1 0 0,-4 0 0,4 0 0,-1 0 0,-1 0 0,3-3 0,-6 2 0,6-1 0,-3 2 0,1 0 0,1 0 0,-4-3 0,4 2 0,-1-2 0,-1 3 0,3 0 0,-6 0 0,6 0 0,-3 0 0,0 0 0,3 0 0,-6 0 0,6 0 0,-3 0 0,1 0 0,1 0 0,-4 0 0,4 0 0,-1 0 0,-1 0 0,-2 0 0,1 0 0,-1 0 0,0 8 0,4-6 0,-9 6 0,9-8 0,-7 0 0,8 0 0,-3 0 0,1 0 0,1 0 0,-4 0 0,4 0 0,-1 0 0,-1 0 0,2 0 0,-4 0 0,5 0 0,-3 0 0,0 0 0,3 0 0,-6 0 0,6 0 0,-3 0 0,1 0 0,1 0 0,-7 0 0,7 0 0,-5 0 0,3 0 0,3 0 0,-6 0 0,6 0 0,-3 0 0,1 0 0,-4 0 0,2 0 0,-1 0 0,6 0 0,-4 0 0,0 0 0,-1 0 0,2 0 0,-1 0 0,3 0 0,-6 0 0,5-8 0,-2 6 0,2-6 0,-2 8 0,3 0 0,-6 0 0,6 0 0,-3 0 0,1 0 0,1 0 0,-4 0 0,4 0 0,-1 0 0,-1 0 0,3 0 0,-6 0 0,6 0 0,-3 0 0,1 0 0,1 0 0,-4 0 0,4 0 0,-1 0 0,-1 0 0,2 0 0,-4-3 0,5 2 0,-3-2 0,0 3 0,3-3 0,-6 3 0,6-3 0,-3 0 0,-5 2 0,7-2 0,-12-1 0,12 3 0,-4-3 0,2 4 0,3-3 0,-6 2 0,6-1 0,-3 2 0,1-3 0,1 2 0,-4-2 0,4 3 0,-1 0 0,-1 0 0,3 0 0,-6 0 0,6 0 0,-3 0 0,0-3 0,3 2 0,-6-2 0,6 3 0,-3 0 0,1 0 0,1 0 0,-4-3 0,4 3 0,-1-3 0,-1 3 0,3 0 0,-6 0 0,6 0 0,-3 0 0,1 0 0,1 8 0,-4-6 0,4 6 0,-1-8 0,-1 0 0,3 0 0,-6 0 0,6 0 0,-3 0 0,0 3 0,3 1 0,-3-1 0,1 0 0,1-3 0,-4 3 0,4-2 0,-1 2 0,-1 0 0,3-2 0,-6 2 0,6-3 0,-3 0 0,0 0 0,3 0 0,-6 0 0,6 0 0,-3 3 0,1-3 0,1 3 0,-4-3 0,4 0 0,-1 0 0,-1 0 0,3 3 0,-6-2 0,6 2 0,-3-3 0,1 0 0,1 0 0,-4 0 0,4 0 0,-1 0 0,-1 0 0,3 0 0,-6 0 0,6 0 0,-6 0 0,6 0 0,-3 3 0,0-2 0,3 2 0,-6-3 0,6 0 0,-3 0 0,1 0 0,1 0 0,-4 0 0,4 0 0,-4 0 0,4 0 0,-1 0 0,-1 0 0,3 0 0,-6 0 0,6 0 0,-3 0 0,1 0 0,1 0 0,-4 0 0,4 0 0,-7 0 0,7 0 0,-3 0 0,1 0 0,3 0 0,-6 0 0,6 0 0,-3 0 0,0 0 0,3 0 0,-6 0 0,6 0 0,-3 0 0,1 0 0,1 0 0,-4 0 0,1 0 0,1 0 0,0 0 0,1 0 0,1 0 0,-7 0 0,7 0 0,-5 0 0,1 0 0,4 0 0,-4 0 0,3 0 0,1 0 0,-6 0 0,6 0 0,-4 0 0,2 0 0,3 0 0,-6 0 0,6 0 0,-3 0 0,1 0 0,1 0 0,-4 0 0,4 0 0,-1 0 0,-1 0 0,3 0 0,-6 0 0,6 0 0,-3 0 0,0 3 0,3-3 0,-6 3 0,6-3 0,-3 0 0,1 0 0,1 0 0,-4 0 0,4 0 0,-1 3 0,-1-2 0,3 2 0,-6-3 0,6 0 0,-3 0 0,0 0 0,3 0 0,-6 0 0,6 0 0,-3 0 0,1 0 0,1 0 0,-4 0 0,4 0 0,-1 0 0,-1 0 0,3 0 0,-6 0 0,6 0 0,-3 0 0,-5 0 0,7 0 0,-7 0 0,8 0 0,-2 0 0,-2 0 0,1 0 0,0 0 0,1 0 0,1 0 0,-4 0 0,4 0 0,-1 0 0,-1 0 0,3 0 0,-6 0 0,3 0 0</inkml:trace>
  <inkml:trace contextRef="#ctx0" brushRef="#br1" timeOffset="66410">10658 267 24575,'26'8'0,"-4"-6"0,-15 6 0,0-8 0,2 0 0,-1-8 0,1 6 0,-2-6 0,2 8 0,2 0 0,-1 0 0,-1 0 0,1 0 0,-3 0 0,6 0 0,-6 0 0,3 0 0,-1 0 0,-2 0 0,6 0 0,-6 0 0,3 0 0,-1 0 0,-1 0 0,4 0 0,-5 0 0,3 0 0,-1 0 0,-1 0 0,4 0 0,-4 0 0,1 0 0,1 0 0,-3 0 0,5 0 0,-4 0 0,1 0 0,1 0 0,-3 0 0,5-3 0,-4 2 0,1-1 0,1 2 0,-3 0 0,6 0 0,-6 0 0,2 8 0,-2-6 0,3 6 0,0-8 0,0 0 0,0 0 0,-4-8 0,4 6 0,-3-6 0,6 8 0,-6 0 0,2 0 0,1-3 0,-3 2 0,6-2 0,-6 3 0,2 0 0,1 0 0,-3 0 0,3 0 0</inkml:trace>
  <inkml:trace contextRef="#ctx0" brushRef="#br1" timeOffset="68320">10380 267 24575,'24'-7'0,"-4"1"0,-13 6 0,0 0 0,5-3 0,-4 2 0,4-2 0,-2 3 0,-3 0 0,6 0 0,-6 0 0,3 0 0,-1 0 0,-2 0 0,6 0 0,-6 0 0,3 0 0,-1 0 0,-1 0 0,4 0 0,-5 0 0,3 0 0,-1 0 0,2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434FE8-EE08-C649-B8D3-EE9B16EF72C5}" type="datetimeFigureOut">
              <a:rPr lang="sv-SE" smtClean="0"/>
              <a:t>2018-11-07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sv-SE"/>
              <a:t>Redigera format för bakgrundstext
Nivå två
Nivå tre
Nivå fyra
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9E0942-792E-5F46-B6F6-4F4B5250CCE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69401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9E0942-792E-5F46-B6F6-4F4B5250CCEA}" type="slidenum">
              <a:rPr lang="sv-SE" smtClean="0"/>
              <a:t>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41195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CDC49A4-4D1C-5342-94BE-7E60CF9F2E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36540198-50C7-BD4E-AAE0-15B2E49E9D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329A587-92DC-244D-9F77-F749F8C63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326A0-DDC1-8044-9A21-554494200C04}" type="datetimeFigureOut">
              <a:rPr lang="sv-SE" smtClean="0"/>
              <a:t>2018-11-07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11F20453-353F-AF4F-AE74-E6D0BE0F7A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A65449D8-4CA4-374B-9582-B5381B270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EA0A-FC56-4241-AA39-043DFE60220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66145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A417BE3-A2CE-CF43-8416-4A0093AEB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B29C0C9E-1241-3045-BFE7-D02F993DA6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sv-SE"/>
              <a:t>Redigera format för bakgrundstext
Nivå två
Nivå tre
Nivå fyra
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D0256CCD-D2E6-B948-9AF1-A4AA69CF21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326A0-DDC1-8044-9A21-554494200C04}" type="datetimeFigureOut">
              <a:rPr lang="sv-SE" smtClean="0"/>
              <a:t>2018-11-07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CA441C23-3AB5-C641-9F4F-55495072F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E0BD2CF7-E095-2642-A3D2-DEA96C82D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EA0A-FC56-4241-AA39-043DFE60220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71834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36FDF8D6-D091-2945-8D3D-340FF64034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50002D14-294B-4142-9860-EF66AA999A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sv-SE"/>
              <a:t>Redigera format för bakgrundstext
Nivå två
Nivå tre
Nivå fyra
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CC5921D-8F1E-B643-8A25-690C614B13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326A0-DDC1-8044-9A21-554494200C04}" type="datetimeFigureOut">
              <a:rPr lang="sv-SE" smtClean="0"/>
              <a:t>2018-11-07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5525878D-ACA1-6C4D-A1A2-52D0E142B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5603C5D-6CDF-7E47-9F3F-24B24B5C6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EA0A-FC56-4241-AA39-043DFE60220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35302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000E58D-2995-3145-AFE7-2E4D976F06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E7F26535-DB40-8B49-9988-D5035C8CE7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/>
              <a:t>Redigera format för bakgrundstext
Nivå två
Nivå tre
Nivå fyra
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C3ADD522-F31D-544B-961E-158717403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326A0-DDC1-8044-9A21-554494200C04}" type="datetimeFigureOut">
              <a:rPr lang="sv-SE" smtClean="0"/>
              <a:t>2018-11-07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B1042D99-29BA-5A44-9BF5-67779A155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32C8770A-0C61-4142-A38E-4D2C7845A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EA0A-FC56-4241-AA39-043DFE60220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78481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2667A11-6CC8-0D42-B5FC-10901EDDB8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1D017A5E-1D93-8E44-9774-0C00563D46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Redigera format för bakgrundstext
Nivå två
Nivå tre
Nivå fyra
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871B63D9-91E6-AC4F-9167-0D01C0149F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326A0-DDC1-8044-9A21-554494200C04}" type="datetimeFigureOut">
              <a:rPr lang="sv-SE" smtClean="0"/>
              <a:t>2018-11-07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0169F772-86CF-3E4E-9F5A-9FB736790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89288553-4994-0741-8969-CC0C8AF17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EA0A-FC56-4241-AA39-043DFE60220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83331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6DBADB2-B9E8-AD46-8E99-27C0B1BE7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BEFE312E-D99A-BD47-8E30-B857CC202C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sv-SE"/>
              <a:t>Redigera format för bakgrundstext
Nivå två
Nivå tre
Nivå fyra
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32354684-4C2D-D544-8044-C4D4E79AB0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sv-SE"/>
              <a:t>Redigera format för bakgrundstext
Nivå två
Nivå tre
Nivå fyra
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5C30DA3F-15F0-C54A-8A32-58A9E7C28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326A0-DDC1-8044-9A21-554494200C04}" type="datetimeFigureOut">
              <a:rPr lang="sv-SE" smtClean="0"/>
              <a:t>2018-11-07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610ED7BC-E94D-6B40-B7BA-A5F999EB8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7D1BDDE3-2826-AA4C-8B94-9D9F3CAE9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EA0A-FC56-4241-AA39-043DFE60220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50511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9F168DD-6A22-4146-AB3F-C471FB422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79DBDF38-4943-D04F-B58C-151D8F90D8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sv-SE"/>
              <a:t>Redigera format för bakgrundstext
Nivå två
Nivå tre
Nivå fyra
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31245F33-B8B0-FD4E-8687-70D1533187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sv-SE"/>
              <a:t>Redigera format för bakgrundstext
Nivå två
Nivå tre
Nivå fyra
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1CE8D20D-3DAB-E84B-9FE9-2B6ACC1666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sv-SE"/>
              <a:t>Redigera format för bakgrundstext
Nivå två
Nivå tre
Nivå fyra
Nivå fem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E5D696B4-0C1A-1845-BD4B-3F973900E5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sv-SE"/>
              <a:t>Redigera format för bakgrundstext
Nivå två
Nivå tre
Nivå fyra
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141F7E29-56E8-7649-9435-9FB3A5DFE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326A0-DDC1-8044-9A21-554494200C04}" type="datetimeFigureOut">
              <a:rPr lang="sv-SE" smtClean="0"/>
              <a:t>2018-11-07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7D13C861-C5BB-4141-A39F-4503E70F4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6139C154-4449-5B42-9DB0-4A0DEC7A7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EA0A-FC56-4241-AA39-043DFE60220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97733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ED1DA2A-83A9-A844-9D69-322851BD8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16951A6E-D895-EB42-A669-292016598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326A0-DDC1-8044-9A21-554494200C04}" type="datetimeFigureOut">
              <a:rPr lang="sv-SE" smtClean="0"/>
              <a:t>2018-11-07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1378FDDD-16AD-2845-91F0-AE337EAB9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27246DC5-9A87-2F48-8701-469DA83029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EA0A-FC56-4241-AA39-043DFE60220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31438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F70441B4-CBD6-1043-BA5A-8880718A0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326A0-DDC1-8044-9A21-554494200C04}" type="datetimeFigureOut">
              <a:rPr lang="sv-SE" smtClean="0"/>
              <a:t>2018-11-07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0B0B8079-B837-DA4F-AF3A-C29B9F18D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CC23F75A-607E-7540-85D8-BA0661B36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EA0A-FC56-4241-AA39-043DFE60220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26411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BB6B93B-00C2-A84E-922D-96C0AE1EF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CC99346-F1CE-9046-87F2-F4DDE47963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sv-SE"/>
              <a:t>Redigera format för bakgrundstext
Nivå två
Nivå tre
Nivå fyra
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AA386078-AA9B-5941-ACB1-C20A719850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sv-SE"/>
              <a:t>Redigera format för bakgrundstext
Nivå två
Nivå tre
Nivå fyra
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D0892766-3BB5-2D4E-9D23-0743B067BE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326A0-DDC1-8044-9A21-554494200C04}" type="datetimeFigureOut">
              <a:rPr lang="sv-SE" smtClean="0"/>
              <a:t>2018-11-07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4339941-628B-6047-AA66-89DF2C8EFA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B5315F7E-D021-8A4D-B436-C7DF8857B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EA0A-FC56-4241-AA39-043DFE60220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31970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9E30B0B-36C5-8C48-91EA-7FE9E80488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0CC7368F-CE90-C747-9641-456E4539FB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0B968129-60B3-2B4B-A5B8-2CE6022912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sv-SE"/>
              <a:t>Redigera format för bakgrundstext
Nivå två
Nivå tre
Nivå fyra
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9CFF4D67-65B6-E640-B5A3-B511C3A83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326A0-DDC1-8044-9A21-554494200C04}" type="datetimeFigureOut">
              <a:rPr lang="sv-SE" smtClean="0"/>
              <a:t>2018-11-07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5EE88D2-0DF3-B54F-93C5-10A2A189A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C418415D-808A-8B49-9A72-232A5127A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EA0A-FC56-4241-AA39-043DFE60220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49224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29CAEFEA-9246-C04C-ABB2-3A28C385C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B60F5AF0-2BE1-214A-B129-947EE556DF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sv-SE"/>
              <a:t>Redigera format för bakgrundstext
Nivå två
Nivå tre
Nivå fyra
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B9A2514A-15E2-DB47-9AE0-F1AA2EFA22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D326A0-DDC1-8044-9A21-554494200C04}" type="datetimeFigureOut">
              <a:rPr lang="sv-SE" smtClean="0"/>
              <a:t>2018-11-07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A9145F5A-1D7F-3944-A3F0-ADEB11F6A9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227A395-11CB-8F49-8CFF-D61A213A1B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F4EA0A-FC56-4241-AA39-043DFE60220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34323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insights.stackoverflow.com/survey/2018/#most-loved-dreaded-and-wanted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ython.org/dev/peps/pep-0008/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ython.org/dev/peps/pep-0020/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customXml" Target="../ink/ink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CC6C7DC-9E10-A340-9961-15D334E7E4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sv-SE" sz="5400" dirty="0"/>
              <a:t>Varför </a:t>
            </a:r>
            <a:r>
              <a:rPr lang="sv-SE" sz="5400" dirty="0" err="1"/>
              <a:t>Jupyter</a:t>
            </a:r>
            <a:r>
              <a:rPr lang="sv-SE" sz="5400" dirty="0"/>
              <a:t>? Varför </a:t>
            </a:r>
            <a:r>
              <a:rPr lang="sv-SE" sz="5400" dirty="0" err="1"/>
              <a:t>Python</a:t>
            </a:r>
            <a:r>
              <a:rPr lang="sv-SE" sz="5400" dirty="0"/>
              <a:t>?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E68D02BB-0D80-2C4A-8817-B8EB4BD4818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SE" dirty="0"/>
              <a:t>En introduktion till </a:t>
            </a:r>
            <a:r>
              <a:rPr lang="sv-SE" dirty="0" err="1"/>
              <a:t>Jupyter</a:t>
            </a:r>
            <a:r>
              <a:rPr lang="sv-SE" dirty="0"/>
              <a:t> och </a:t>
            </a:r>
            <a:r>
              <a:rPr lang="sv-SE" dirty="0" err="1"/>
              <a:t>Python</a:t>
            </a:r>
            <a:r>
              <a:rPr lang="sv-SE" dirty="0"/>
              <a:t> med Johan Ekman</a:t>
            </a:r>
          </a:p>
        </p:txBody>
      </p:sp>
    </p:spTree>
    <p:extLst>
      <p:ext uri="{BB962C8B-B14F-4D97-AF65-F5344CB8AC3E}">
        <p14:creationId xmlns:p14="http://schemas.microsoft.com/office/powerpoint/2010/main" val="31852060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1A3E07EF-7FBF-4849-95F2-33381052AA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0" y="2438400"/>
            <a:ext cx="5127029" cy="3785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v-SE" sz="2000" b="1" dirty="0"/>
              <a:t>2. Hålla ordning på allt, exempel 2</a:t>
            </a:r>
          </a:p>
          <a:p>
            <a:pPr marL="0" indent="0">
              <a:buNone/>
            </a:pPr>
            <a:endParaRPr lang="sv-SE" sz="2000" dirty="0"/>
          </a:p>
          <a:p>
            <a:pPr marL="0" indent="0">
              <a:buNone/>
            </a:pPr>
            <a:r>
              <a:rPr lang="sv-SE" sz="2000" dirty="0"/>
              <a:t>Vad betyder de olika kolumnerna?</a:t>
            </a:r>
          </a:p>
          <a:p>
            <a:pPr marL="0" indent="0">
              <a:buNone/>
            </a:pPr>
            <a:r>
              <a:rPr lang="sv-SE" sz="2000" dirty="0"/>
              <a:t>Varför just Halmstad?</a:t>
            </a:r>
          </a:p>
          <a:p>
            <a:pPr marL="0" indent="0">
              <a:buNone/>
            </a:pPr>
            <a:r>
              <a:rPr lang="sv-SE" sz="2000" dirty="0"/>
              <a:t>Varför är </a:t>
            </a:r>
            <a:r>
              <a:rPr lang="sv-SE" sz="2000" dirty="0" err="1"/>
              <a:t>excelfilen</a:t>
            </a:r>
            <a:r>
              <a:rPr lang="sv-SE" sz="2000" dirty="0"/>
              <a:t> filtrerad?</a:t>
            </a:r>
          </a:p>
          <a:p>
            <a:pPr marL="0" indent="0">
              <a:buNone/>
            </a:pPr>
            <a:r>
              <a:rPr lang="sv-SE" sz="2000" dirty="0"/>
              <a:t>Varför före eller efter 1 juli?</a:t>
            </a:r>
          </a:p>
          <a:p>
            <a:pPr marL="0" indent="0">
              <a:buNone/>
            </a:pPr>
            <a:endParaRPr lang="sv-SE" sz="2000" dirty="0"/>
          </a:p>
          <a:p>
            <a:pPr marL="0" indent="0">
              <a:buNone/>
            </a:pPr>
            <a:r>
              <a:rPr lang="sv-SE" sz="2000" dirty="0"/>
              <a:t>FÖRVIRRING!!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636C2394-A0D4-B54C-8053-1F34D8D662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350"/>
          <a:stretch/>
        </p:blipFill>
        <p:spPr>
          <a:xfrm>
            <a:off x="6090612" y="10"/>
            <a:ext cx="6101387" cy="685799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461866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3EFF57D6-2CA3-754D-97ED-571C53914C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0" y="2438400"/>
            <a:ext cx="5127029" cy="3785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v-SE" sz="3200" dirty="0"/>
              <a:t>3. Lära sig koda!</a:t>
            </a:r>
          </a:p>
          <a:p>
            <a:pPr marL="0" indent="0">
              <a:buNone/>
            </a:pPr>
            <a:endParaRPr lang="sv-SE" sz="3200" dirty="0"/>
          </a:p>
          <a:p>
            <a:pPr marL="0" indent="0">
              <a:buNone/>
            </a:pPr>
            <a:r>
              <a:rPr lang="sv-SE" sz="2000" dirty="0" err="1"/>
              <a:t>Jupyter</a:t>
            </a:r>
            <a:r>
              <a:rPr lang="sv-SE" sz="2000" dirty="0"/>
              <a:t> uppmuntrar till att pröva sig fram!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7FF9ADAB-F144-EE4E-A182-1D684AC0CE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296"/>
          <a:stretch/>
        </p:blipFill>
        <p:spPr>
          <a:xfrm>
            <a:off x="6090612" y="10"/>
            <a:ext cx="6101387" cy="685799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4899754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1E82F0E-D2CC-0941-BDD5-48C795D6EC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v-SE" sz="3600" b="1" dirty="0"/>
              <a:t>Visa ett exempel Johan!</a:t>
            </a:r>
          </a:p>
        </p:txBody>
      </p:sp>
    </p:spTree>
    <p:extLst>
      <p:ext uri="{BB962C8B-B14F-4D97-AF65-F5344CB8AC3E}">
        <p14:creationId xmlns:p14="http://schemas.microsoft.com/office/powerpoint/2010/main" val="25262892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9EE8A8C-C892-134D-ACBB-165AE8130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6586491" cy="1676603"/>
          </a:xfrm>
        </p:spPr>
        <p:txBody>
          <a:bodyPr>
            <a:normAutofit/>
          </a:bodyPr>
          <a:lstStyle/>
          <a:p>
            <a:r>
              <a:rPr lang="sv-SE" dirty="0"/>
              <a:t>Valnumret 2018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1E5D9353-BE5B-F441-86B6-1401730859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0" y="2438400"/>
            <a:ext cx="6586489" cy="3785419"/>
          </a:xfrm>
        </p:spPr>
        <p:txBody>
          <a:bodyPr>
            <a:normAutofit/>
          </a:bodyPr>
          <a:lstStyle/>
          <a:p>
            <a:r>
              <a:rPr lang="sv-SE" sz="2400" dirty="0"/>
              <a:t>Efter spånmöte i augusti: 13 hypoteser</a:t>
            </a:r>
          </a:p>
          <a:p>
            <a:r>
              <a:rPr lang="sv-SE" sz="2400" dirty="0"/>
              <a:t>Problem med manfall</a:t>
            </a:r>
          </a:p>
          <a:p>
            <a:r>
              <a:rPr lang="sv-SE" sz="2400" dirty="0"/>
              <a:t>Problem med tid</a:t>
            </a:r>
          </a:p>
          <a:p>
            <a:r>
              <a:rPr lang="sv-SE" sz="2400" dirty="0"/>
              <a:t>Lösning: beräkningar kodades i förtid</a:t>
            </a:r>
          </a:p>
          <a:p>
            <a:r>
              <a:rPr lang="sv-SE" sz="2400" dirty="0"/>
              <a:t>Allt finns nu i </a:t>
            </a:r>
            <a:r>
              <a:rPr lang="sv-SE" sz="2400" dirty="0" err="1"/>
              <a:t>Jupyter</a:t>
            </a:r>
            <a:r>
              <a:rPr lang="sv-SE" sz="2400" dirty="0"/>
              <a:t>!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4FD6FB0B-F27E-1B4E-A08D-6214C65F597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781"/>
          <a:stretch/>
        </p:blipFill>
        <p:spPr>
          <a:xfrm>
            <a:off x="7556408" y="10"/>
            <a:ext cx="4635591" cy="685799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321085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CD9E4FD-0BD0-F941-B8A8-3A6156162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Hur gjorde jag?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138D1E28-9AFD-514F-9EE0-34CAFB369A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sv-SE" dirty="0"/>
              <a:t>Strukturerade alla hypoteser efter vilken reporter som skulle skriva om dem</a:t>
            </a:r>
          </a:p>
          <a:p>
            <a:pPr marL="514350" indent="-514350">
              <a:buAutoNum type="arabicPeriod"/>
            </a:pPr>
            <a:r>
              <a:rPr lang="sv-SE" dirty="0"/>
              <a:t>Varje hypotes blev ett eget kapitel i en </a:t>
            </a:r>
            <a:r>
              <a:rPr lang="sv-SE" dirty="0" err="1"/>
              <a:t>Jupyter</a:t>
            </a:r>
            <a:r>
              <a:rPr lang="sv-SE" dirty="0"/>
              <a:t> notebook</a:t>
            </a:r>
          </a:p>
          <a:p>
            <a:pPr marL="514350" indent="-514350">
              <a:buAutoNum type="arabicPeriod"/>
            </a:pPr>
            <a:r>
              <a:rPr lang="sv-SE" dirty="0"/>
              <a:t>Kontrollerade hypoteserna med beräkningar på gammal valdata (från 2014)</a:t>
            </a:r>
          </a:p>
          <a:p>
            <a:pPr marL="514350" indent="-514350">
              <a:buAutoNum type="arabicPeriod"/>
            </a:pPr>
            <a:r>
              <a:rPr lang="sv-SE" dirty="0" err="1"/>
              <a:t>Dubbelkoll</a:t>
            </a:r>
            <a:r>
              <a:rPr lang="sv-SE" dirty="0"/>
              <a:t> och </a:t>
            </a:r>
            <a:r>
              <a:rPr lang="sv-SE" dirty="0" err="1"/>
              <a:t>debuggande</a:t>
            </a:r>
            <a:endParaRPr lang="sv-SE" dirty="0"/>
          </a:p>
          <a:p>
            <a:pPr marL="514350" indent="-514350">
              <a:buAutoNum type="arabicPeriod"/>
            </a:pPr>
            <a:r>
              <a:rPr lang="sv-SE" dirty="0"/>
              <a:t>Inväntade valnatten</a:t>
            </a:r>
          </a:p>
          <a:p>
            <a:pPr marL="514350" indent="-514350">
              <a:buAutoNum type="arabicPeriod"/>
            </a:pPr>
            <a:r>
              <a:rPr lang="sv-SE" dirty="0"/>
              <a:t>Tryckte ”</a:t>
            </a:r>
            <a:r>
              <a:rPr lang="sv-SE" dirty="0" err="1"/>
              <a:t>enter</a:t>
            </a:r>
            <a:r>
              <a:rPr lang="sv-SE" dirty="0"/>
              <a:t>” </a:t>
            </a:r>
            <a:r>
              <a:rPr lang="sv-SE" dirty="0" err="1"/>
              <a:t>kl</a:t>
            </a:r>
            <a:r>
              <a:rPr lang="sv-SE" dirty="0"/>
              <a:t> 23.30 natten till måndag</a:t>
            </a:r>
          </a:p>
          <a:p>
            <a:pPr marL="514350" indent="-514350">
              <a:buAutoNum type="arabicPeriod"/>
            </a:pPr>
            <a:r>
              <a:rPr lang="sv-SE" dirty="0"/>
              <a:t>Profit $$$</a:t>
            </a:r>
          </a:p>
        </p:txBody>
      </p:sp>
    </p:spTree>
    <p:extLst>
      <p:ext uri="{BB962C8B-B14F-4D97-AF65-F5344CB8AC3E}">
        <p14:creationId xmlns:p14="http://schemas.microsoft.com/office/powerpoint/2010/main" val="9641786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7500419-37F7-C044-AE50-588D45C7E2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Resultat?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E82CA8A-476A-7C49-ACB6-C5325608E0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v-SE" dirty="0"/>
              <a:t>1 person kunde göra alla beräkningar på valdata redan inför valdagen</a:t>
            </a:r>
            <a:br>
              <a:rPr lang="sv-SE" dirty="0"/>
            </a:br>
            <a:endParaRPr lang="sv-SE" dirty="0"/>
          </a:p>
          <a:p>
            <a:r>
              <a:rPr lang="sv-SE" dirty="0"/>
              <a:t>Varje reporter hade på måndag morgon en egen mapp med sitt bearbetade material -&gt; kunde lägga tid på intervjuer/text</a:t>
            </a:r>
            <a:br>
              <a:rPr lang="sv-SE" dirty="0"/>
            </a:br>
            <a:endParaRPr lang="sv-SE" dirty="0"/>
          </a:p>
          <a:p>
            <a:r>
              <a:rPr lang="sv-SE" dirty="0"/>
              <a:t>Enkelt att kolla efter frågor om eventuella fel, </a:t>
            </a:r>
            <a:r>
              <a:rPr lang="sv-SE" dirty="0" err="1"/>
              <a:t>pga</a:t>
            </a:r>
            <a:r>
              <a:rPr lang="sv-SE" dirty="0"/>
              <a:t> struktur!</a:t>
            </a:r>
            <a:br>
              <a:rPr lang="sv-SE" dirty="0"/>
            </a:br>
            <a:endParaRPr lang="sv-SE" dirty="0"/>
          </a:p>
          <a:p>
            <a:r>
              <a:rPr lang="sv-SE" dirty="0"/>
              <a:t>Redigerare hade tabeller de kunde börja jobba med från första sekund</a:t>
            </a:r>
            <a:br>
              <a:rPr lang="sv-SE" dirty="0"/>
            </a:br>
            <a:endParaRPr lang="sv-SE" dirty="0"/>
          </a:p>
          <a:p>
            <a:r>
              <a:rPr lang="sv-SE" dirty="0"/>
              <a:t>11 uppslag i tidningen som byggde på beräkningarna</a:t>
            </a:r>
            <a:br>
              <a:rPr lang="sv-SE" dirty="0"/>
            </a:br>
            <a:endParaRPr lang="sv-SE" dirty="0"/>
          </a:p>
          <a:p>
            <a:pPr marL="0" indent="0">
              <a:buNone/>
            </a:pP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674562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>
            <a:extLst>
              <a:ext uri="{FF2B5EF4-FFF2-40B4-BE49-F238E27FC236}">
                <a16:creationId xmlns:a16="http://schemas.microsoft.com/office/drawing/2014/main" id="{A817CDF2-541A-5C48-8ABE-2F7A051074D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1678"/>
          <a:stretch/>
        </p:blipFill>
        <p:spPr>
          <a:xfrm>
            <a:off x="0" y="-723138"/>
            <a:ext cx="12191980" cy="677982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4D663297-FAF8-6E42-A57A-007E70F5B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Första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3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uppslaget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!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28766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43183BC-47BF-5446-B4AC-7082480867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v-SE" sz="3600" dirty="0"/>
              <a:t>Nu provar vi lite </a:t>
            </a:r>
            <a:r>
              <a:rPr lang="sv-SE" sz="3600" dirty="0" err="1"/>
              <a:t>Jupyter</a:t>
            </a:r>
            <a:r>
              <a:rPr lang="sv-SE" sz="3600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125396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E3679A3-957C-4E41-B8BC-9EE80AA1B1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5127031" cy="1676603"/>
          </a:xfrm>
        </p:spPr>
        <p:txBody>
          <a:bodyPr>
            <a:normAutofit/>
          </a:bodyPr>
          <a:lstStyle/>
          <a:p>
            <a:r>
              <a:rPr lang="sv-SE" dirty="0"/>
              <a:t>Hur funkar det?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7395C3A-3986-2C4C-AA38-0DFE4CC909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0" y="2438400"/>
            <a:ext cx="5127029" cy="3785419"/>
          </a:xfrm>
        </p:spPr>
        <p:txBody>
          <a:bodyPr>
            <a:normAutofit/>
          </a:bodyPr>
          <a:lstStyle/>
          <a:p>
            <a:r>
              <a:rPr lang="sv-SE" sz="2000" dirty="0"/>
              <a:t>Lättast via Anaconda (har alla installerat Anaconda?)</a:t>
            </a:r>
          </a:p>
          <a:p>
            <a:pPr marL="457200" indent="-457200">
              <a:buAutoNum type="arabicPeriod"/>
            </a:pPr>
            <a:r>
              <a:rPr lang="sv-SE" sz="2000" dirty="0"/>
              <a:t>Öppna Anaconda Navigator</a:t>
            </a:r>
          </a:p>
          <a:p>
            <a:pPr marL="457200" indent="-457200">
              <a:buAutoNum type="arabicPeriod"/>
            </a:pPr>
            <a:r>
              <a:rPr lang="sv-SE" sz="2000" dirty="0"/>
              <a:t>Tryck på ”</a:t>
            </a:r>
            <a:r>
              <a:rPr lang="sv-SE" sz="2000" dirty="0" err="1"/>
              <a:t>Launch</a:t>
            </a:r>
            <a:r>
              <a:rPr lang="sv-SE" sz="2000" dirty="0"/>
              <a:t>”</a:t>
            </a:r>
          </a:p>
          <a:p>
            <a:pPr marL="0" indent="0">
              <a:buNone/>
            </a:pPr>
            <a:endParaRPr lang="sv-SE" sz="2000" dirty="0"/>
          </a:p>
          <a:p>
            <a:pPr marL="0" indent="0">
              <a:buNone/>
            </a:pPr>
            <a:r>
              <a:rPr lang="sv-SE" sz="2000" dirty="0"/>
              <a:t>Öppnas i din webbläsare! (vet ej vilken som är standard)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6E84F898-7CD8-0743-8838-A7EB2B198E0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166" r="5213"/>
          <a:stretch/>
        </p:blipFill>
        <p:spPr>
          <a:xfrm>
            <a:off x="6090612" y="10"/>
            <a:ext cx="6101387" cy="685799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9416065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B0792D4F-247E-46FE-85FC-881DEFA41D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572457"/>
            <a:ext cx="12188952" cy="228554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84CDC9F3-A009-484D-8EB6-5B90F3F829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8265" y="190733"/>
            <a:ext cx="10095469" cy="4189619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E272F12-AF86-441A-BC1B-C014BBBF85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4639665" y="5097939"/>
            <a:ext cx="0" cy="914400"/>
          </a:xfrm>
          <a:prstGeom prst="line">
            <a:avLst/>
          </a:prstGeom>
          <a:ln w="19050">
            <a:solidFill>
              <a:schemeClr val="bg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9FC02E13-3091-7B4A-9BB3-05C6851C3F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78784" y="4824249"/>
            <a:ext cx="6673136" cy="146178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sv-SE" sz="1800" dirty="0">
                <a:solidFill>
                  <a:schemeClr val="bg1"/>
                </a:solidFill>
              </a:rPr>
              <a:t>3. Skapa en ny Notebook i din ”</a:t>
            </a:r>
            <a:r>
              <a:rPr lang="sv-SE" sz="1800" dirty="0" err="1">
                <a:solidFill>
                  <a:schemeClr val="bg1"/>
                </a:solidFill>
              </a:rPr>
              <a:t>Documents</a:t>
            </a:r>
            <a:r>
              <a:rPr lang="sv-SE" sz="1800" dirty="0">
                <a:solidFill>
                  <a:schemeClr val="bg1"/>
                </a:solidFill>
              </a:rPr>
              <a:t>”-mapp, eller motsvarande. Du kan givetvis välja vilken mapp du vill, bara så du hittar den senare :)</a:t>
            </a:r>
          </a:p>
        </p:txBody>
      </p:sp>
    </p:spTree>
    <p:extLst>
      <p:ext uri="{BB962C8B-B14F-4D97-AF65-F5344CB8AC3E}">
        <p14:creationId xmlns:p14="http://schemas.microsoft.com/office/powerpoint/2010/main" val="29169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0B27210-D0CA-4654-B3E3-9ABB4F178E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3DDBF763-4899-4044-BE77-AC4D88AC06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6628" y="1783959"/>
            <a:ext cx="4645250" cy="288911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0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Johan Ekman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E52F3517-9C0F-0347-A1D3-DCA40A6F5C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46627" y="4750893"/>
            <a:ext cx="4645250" cy="1706139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>
              <a:buFontTx/>
              <a:buChar char="-"/>
            </a:pPr>
            <a:r>
              <a:rPr lang="sv-SE" sz="20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Anställd som datajournalist på tidningen Dagens Samhälle</a:t>
            </a:r>
          </a:p>
          <a:p>
            <a:pPr>
              <a:buFontTx/>
              <a:buChar char="-"/>
            </a:pPr>
            <a:r>
              <a:rPr lang="sv-SE" sz="2000" dirty="0">
                <a:solidFill>
                  <a:schemeClr val="bg1"/>
                </a:solidFill>
              </a:rPr>
              <a:t>Tidigare datajournalist på SVT Nyheters gräv- och researchgrupp</a:t>
            </a:r>
          </a:p>
          <a:p>
            <a:pPr>
              <a:buFontTx/>
              <a:buChar char="-"/>
            </a:pPr>
            <a:r>
              <a:rPr lang="sv-SE" sz="20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I grunden en master som statsvetare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0B66945-4967-4040-926D-DCA44313CD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24154" cy="685800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Bild 3">
            <a:extLst>
              <a:ext uri="{FF2B5EF4-FFF2-40B4-BE49-F238E27FC236}">
                <a16:creationId xmlns:a16="http://schemas.microsoft.com/office/drawing/2014/main" id="{5D3464E0-6CD2-614E-8718-133B45F6F9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9382" y="2296045"/>
            <a:ext cx="4047843" cy="897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4991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9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78068" y="343486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C04AAE96-8D4E-F745-BDE4-7B22D6C258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6073" y="466578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Grundläggande</a:t>
            </a:r>
            <a:r>
              <a:rPr lang="en-US" sz="5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54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beståndsdelar</a:t>
            </a:r>
            <a:endParaRPr lang="en-US" sz="54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6610963E-622C-D243-91EA-679F834F90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1525638"/>
            <a:ext cx="9144000" cy="420001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en-US" sz="2000" kern="12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Såhär</a:t>
            </a:r>
            <a:r>
              <a:rPr lang="en-US" sz="20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ser</a:t>
            </a:r>
            <a:r>
              <a:rPr lang="en-US" sz="20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arbetsvyn</a:t>
            </a:r>
            <a:r>
              <a:rPr lang="en-US" sz="20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US" sz="20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en</a:t>
            </a:r>
            <a:r>
              <a:rPr lang="en-US" sz="20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Notebook </a:t>
            </a:r>
            <a:r>
              <a:rPr lang="en-US" sz="2000" kern="12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ut</a:t>
            </a:r>
            <a:r>
              <a:rPr lang="en-US" sz="20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!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09800" y="1448631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Bildobjekt 4">
            <a:extLst>
              <a:ext uri="{FF2B5EF4-FFF2-40B4-BE49-F238E27FC236}">
                <a16:creationId xmlns:a16="http://schemas.microsoft.com/office/drawing/2014/main" id="{D14BB7BC-0920-EF4A-BC21-017C954521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9228" y="2509911"/>
            <a:ext cx="8158444" cy="399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6108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1F2FD8A-C75B-1A45-BF24-A300C4E6FF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0393" y="1721314"/>
            <a:ext cx="10515600" cy="1325563"/>
          </a:xfrm>
        </p:spPr>
        <p:txBody>
          <a:bodyPr/>
          <a:lstStyle/>
          <a:p>
            <a:r>
              <a:rPr lang="sv-SE" sz="6000" dirty="0" err="1"/>
              <a:t>Python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1978289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EBD88A0-B713-C949-B2DB-093C88AB5F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3651467" cy="1676603"/>
          </a:xfrm>
        </p:spPr>
        <p:txBody>
          <a:bodyPr>
            <a:normAutofit/>
          </a:bodyPr>
          <a:lstStyle/>
          <a:p>
            <a:r>
              <a:rPr lang="sv-SE" dirty="0" err="1"/>
              <a:t>Python</a:t>
            </a:r>
            <a:endParaRPr lang="sv-SE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FD79FEF-0668-5044-B60E-6FD553BCA6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1" y="2438400"/>
            <a:ext cx="3651466" cy="3785419"/>
          </a:xfrm>
        </p:spPr>
        <p:txBody>
          <a:bodyPr>
            <a:normAutofit/>
          </a:bodyPr>
          <a:lstStyle/>
          <a:p>
            <a:r>
              <a:rPr lang="sv-SE" sz="1800" dirty="0"/>
              <a:t>Det fjärde mest populära kodspråket i världen</a:t>
            </a:r>
          </a:p>
          <a:p>
            <a:r>
              <a:rPr lang="sv-SE" sz="1800" dirty="0"/>
              <a:t>Det sjunde mest </a:t>
            </a:r>
            <a:r>
              <a:rPr lang="sv-SE" sz="1800" dirty="0">
                <a:hlinkClick r:id="rId2"/>
              </a:rPr>
              <a:t>”älskade”</a:t>
            </a:r>
            <a:r>
              <a:rPr lang="sv-SE" sz="1800" dirty="0"/>
              <a:t> bland utvecklare</a:t>
            </a:r>
          </a:p>
          <a:p>
            <a:r>
              <a:rPr lang="sv-SE" sz="1800" dirty="0"/>
              <a:t>Det som flest utvecklare vill lära sig</a:t>
            </a:r>
          </a:p>
          <a:p>
            <a:pPr marL="0" indent="0">
              <a:buNone/>
            </a:pPr>
            <a:endParaRPr lang="sv-SE" sz="1800" dirty="0"/>
          </a:p>
          <a:p>
            <a:pPr marL="0" indent="0">
              <a:buNone/>
            </a:pPr>
            <a:endParaRPr lang="sv-SE" sz="1800" dirty="0"/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AD20B92A-1B5B-4240-AB24-81A75AFE3F4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560" b="-1"/>
          <a:stretch/>
        </p:blipFill>
        <p:spPr>
          <a:xfrm>
            <a:off x="4572000" y="242058"/>
            <a:ext cx="7286368" cy="6615942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6639154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F126020-E2D0-B249-873D-DE500DCFF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Python</a:t>
            </a:r>
            <a:endParaRPr lang="sv-SE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B38A4EB5-9318-994F-A81C-5EF3736995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v-SE" dirty="0"/>
              <a:t>Den officiella utvecklingen och distributionen av </a:t>
            </a:r>
            <a:r>
              <a:rPr lang="sv-SE" dirty="0" err="1"/>
              <a:t>Python</a:t>
            </a:r>
            <a:r>
              <a:rPr lang="sv-SE" dirty="0"/>
              <a:t> sköts av Non-Profit-organisationen </a:t>
            </a:r>
            <a:r>
              <a:rPr lang="sv-SE" i="1" dirty="0" err="1"/>
              <a:t>Python</a:t>
            </a:r>
            <a:r>
              <a:rPr lang="sv-SE" i="1" dirty="0"/>
              <a:t> Software Foundation</a:t>
            </a:r>
            <a:r>
              <a:rPr lang="sv-SE" dirty="0"/>
              <a:t>, vars generalsekreterare </a:t>
            </a:r>
            <a:r>
              <a:rPr lang="sv-SE" i="1" dirty="0"/>
              <a:t>Guido van </a:t>
            </a:r>
            <a:r>
              <a:rPr lang="sv-SE" i="1" dirty="0" err="1"/>
              <a:t>Rossum</a:t>
            </a:r>
            <a:r>
              <a:rPr lang="sv-SE" dirty="0"/>
              <a:t> skapade språket år 1991.</a:t>
            </a:r>
          </a:p>
          <a:p>
            <a:pPr marL="0" indent="0">
              <a:buNone/>
            </a:pPr>
            <a:endParaRPr lang="sv-SE" dirty="0"/>
          </a:p>
          <a:p>
            <a:pPr marL="0" indent="0">
              <a:buNone/>
            </a:pPr>
            <a:r>
              <a:rPr lang="sv-SE" dirty="0"/>
              <a:t>Språket kan sägas bygga två huvudprinciper:</a:t>
            </a:r>
          </a:p>
          <a:p>
            <a:pPr marL="514350" indent="-514350">
              <a:buAutoNum type="arabicPeriod"/>
            </a:pPr>
            <a:r>
              <a:rPr lang="sv-SE" dirty="0"/>
              <a:t>Läsbarhet (”</a:t>
            </a:r>
            <a:r>
              <a:rPr lang="sv-SE" i="1" dirty="0" err="1"/>
              <a:t>readability</a:t>
            </a:r>
            <a:r>
              <a:rPr lang="sv-SE" dirty="0"/>
              <a:t>”)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sv-SE" dirty="0"/>
              <a:t>Likriktning (”</a:t>
            </a:r>
            <a:r>
              <a:rPr lang="sv-SE" i="1" dirty="0" err="1"/>
              <a:t>Consistency</a:t>
            </a:r>
            <a:r>
              <a:rPr lang="sv-SE" dirty="0"/>
              <a:t>”)</a:t>
            </a:r>
          </a:p>
          <a:p>
            <a:pPr marL="514350" indent="-514350">
              <a:buAutoNum type="arabicPeriod"/>
            </a:pPr>
            <a:endParaRPr lang="sv-SE" dirty="0"/>
          </a:p>
          <a:p>
            <a:pPr marL="0" indent="0">
              <a:buNone/>
            </a:pPr>
            <a:r>
              <a:rPr lang="sv-SE" dirty="0"/>
              <a:t>	</a:t>
            </a:r>
            <a:r>
              <a:rPr lang="sv-SE" i="1" dirty="0"/>
              <a:t>”</a:t>
            </a:r>
            <a:r>
              <a:rPr lang="sv-SE" i="1" dirty="0" err="1">
                <a:hlinkClick r:id="rId2"/>
              </a:rPr>
              <a:t>Code</a:t>
            </a:r>
            <a:r>
              <a:rPr lang="sv-SE" i="1" dirty="0">
                <a:hlinkClick r:id="rId2"/>
              </a:rPr>
              <a:t> is read </a:t>
            </a:r>
            <a:r>
              <a:rPr lang="sv-SE" i="1" dirty="0" err="1">
                <a:hlinkClick r:id="rId2"/>
              </a:rPr>
              <a:t>much</a:t>
            </a:r>
            <a:r>
              <a:rPr lang="sv-SE" i="1" dirty="0">
                <a:hlinkClick r:id="rId2"/>
              </a:rPr>
              <a:t> </a:t>
            </a:r>
            <a:r>
              <a:rPr lang="sv-SE" i="1" dirty="0" err="1">
                <a:hlinkClick r:id="rId2"/>
              </a:rPr>
              <a:t>more</a:t>
            </a:r>
            <a:r>
              <a:rPr lang="sv-SE" i="1" dirty="0">
                <a:hlinkClick r:id="rId2"/>
              </a:rPr>
              <a:t> </a:t>
            </a:r>
            <a:r>
              <a:rPr lang="sv-SE" i="1" dirty="0" err="1">
                <a:hlinkClick r:id="rId2"/>
              </a:rPr>
              <a:t>often</a:t>
            </a:r>
            <a:r>
              <a:rPr lang="sv-SE" i="1" dirty="0">
                <a:hlinkClick r:id="rId2"/>
              </a:rPr>
              <a:t> </a:t>
            </a:r>
            <a:r>
              <a:rPr lang="sv-SE" i="1" dirty="0" err="1">
                <a:hlinkClick r:id="rId2"/>
              </a:rPr>
              <a:t>than</a:t>
            </a:r>
            <a:r>
              <a:rPr lang="sv-SE" i="1" dirty="0">
                <a:hlinkClick r:id="rId2"/>
              </a:rPr>
              <a:t> it is </a:t>
            </a:r>
            <a:r>
              <a:rPr lang="sv-SE" i="1" dirty="0" err="1">
                <a:hlinkClick r:id="rId2"/>
              </a:rPr>
              <a:t>written</a:t>
            </a:r>
            <a:r>
              <a:rPr lang="sv-SE" i="1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812147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EC7FF834-B204-4967-8D47-8BB36EAF0E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12192000" cy="6858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780A22D-61EA-43E3-BD94-3E39CF9021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171873"/>
            <a:ext cx="12192000" cy="268612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C0074F7C-A308-834F-BD1F-3E06F62E4F5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85"/>
          <a:stretch/>
        </p:blipFill>
        <p:spPr>
          <a:xfrm>
            <a:off x="82192" y="-1"/>
            <a:ext cx="11928575" cy="4171874"/>
          </a:xfrm>
          <a:prstGeom prst="rect">
            <a:avLst/>
          </a:prstGeom>
        </p:spPr>
      </p:pic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5AAD8543-CA32-1F4C-929E-3426636CD0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60700" y="4889365"/>
            <a:ext cx="6070600" cy="13514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v-SE">
                <a:solidFill>
                  <a:schemeClr val="bg1"/>
                </a:solidFill>
              </a:rPr>
              <a:t>1. Readability</a:t>
            </a:r>
          </a:p>
        </p:txBody>
      </p:sp>
    </p:spTree>
    <p:extLst>
      <p:ext uri="{BB962C8B-B14F-4D97-AF65-F5344CB8AC3E}">
        <p14:creationId xmlns:p14="http://schemas.microsoft.com/office/powerpoint/2010/main" val="12211879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FB65418-7386-0C4C-9D98-B443E23D0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>
                <a:hlinkClick r:id="rId2"/>
              </a:rPr>
              <a:t>Zen </a:t>
            </a:r>
            <a:r>
              <a:rPr lang="sv-SE" dirty="0" err="1">
                <a:hlinkClick r:id="rId2"/>
              </a:rPr>
              <a:t>of</a:t>
            </a:r>
            <a:r>
              <a:rPr lang="sv-SE" dirty="0">
                <a:hlinkClick r:id="rId2"/>
              </a:rPr>
              <a:t> </a:t>
            </a:r>
            <a:r>
              <a:rPr lang="sv-SE" dirty="0" err="1">
                <a:hlinkClick r:id="rId2"/>
              </a:rPr>
              <a:t>python</a:t>
            </a:r>
            <a:endParaRPr lang="sv-SE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5CE82EDA-E467-D74B-813E-A42C18AF20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5257800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sv-SE" sz="2000" dirty="0"/>
              <a:t>Beautiful is </a:t>
            </a:r>
            <a:r>
              <a:rPr lang="sv-SE" sz="2000" dirty="0" err="1"/>
              <a:t>better</a:t>
            </a:r>
            <a:r>
              <a:rPr lang="sv-SE" sz="2000" dirty="0"/>
              <a:t> </a:t>
            </a:r>
            <a:r>
              <a:rPr lang="sv-SE" sz="2000" dirty="0" err="1"/>
              <a:t>than</a:t>
            </a:r>
            <a:r>
              <a:rPr lang="sv-SE" sz="2000" dirty="0"/>
              <a:t> </a:t>
            </a:r>
            <a:r>
              <a:rPr lang="sv-SE" sz="2000" dirty="0" err="1"/>
              <a:t>ugly</a:t>
            </a:r>
            <a:r>
              <a:rPr lang="sv-SE" sz="2000" dirty="0"/>
              <a:t>. </a:t>
            </a:r>
          </a:p>
          <a:p>
            <a:pPr marL="0" indent="0">
              <a:buNone/>
            </a:pPr>
            <a:r>
              <a:rPr lang="sv-SE" sz="2000" dirty="0"/>
              <a:t>Explicit is </a:t>
            </a:r>
            <a:r>
              <a:rPr lang="sv-SE" sz="2000" dirty="0" err="1"/>
              <a:t>better</a:t>
            </a:r>
            <a:r>
              <a:rPr lang="sv-SE" sz="2000" dirty="0"/>
              <a:t> </a:t>
            </a:r>
            <a:r>
              <a:rPr lang="sv-SE" sz="2000" dirty="0" err="1"/>
              <a:t>than</a:t>
            </a:r>
            <a:r>
              <a:rPr lang="sv-SE" sz="2000" dirty="0"/>
              <a:t> implicit. </a:t>
            </a:r>
          </a:p>
          <a:p>
            <a:pPr marL="0" indent="0">
              <a:buNone/>
            </a:pPr>
            <a:r>
              <a:rPr lang="sv-SE" sz="2000" dirty="0"/>
              <a:t>Simple is </a:t>
            </a:r>
            <a:r>
              <a:rPr lang="sv-SE" sz="2000" dirty="0" err="1"/>
              <a:t>better</a:t>
            </a:r>
            <a:r>
              <a:rPr lang="sv-SE" sz="2000" dirty="0"/>
              <a:t> </a:t>
            </a:r>
            <a:r>
              <a:rPr lang="sv-SE" sz="2000" dirty="0" err="1"/>
              <a:t>than</a:t>
            </a:r>
            <a:r>
              <a:rPr lang="sv-SE" sz="2000" dirty="0"/>
              <a:t> </a:t>
            </a:r>
            <a:r>
              <a:rPr lang="sv-SE" sz="2000" dirty="0" err="1"/>
              <a:t>complex</a:t>
            </a:r>
            <a:r>
              <a:rPr lang="sv-SE" sz="2000" dirty="0"/>
              <a:t>. </a:t>
            </a:r>
          </a:p>
          <a:p>
            <a:pPr marL="0" indent="0">
              <a:buNone/>
            </a:pPr>
            <a:r>
              <a:rPr lang="sv-SE" sz="2000" dirty="0" err="1"/>
              <a:t>Complex</a:t>
            </a:r>
            <a:r>
              <a:rPr lang="sv-SE" sz="2000" dirty="0"/>
              <a:t> is </a:t>
            </a:r>
            <a:r>
              <a:rPr lang="sv-SE" sz="2000" dirty="0" err="1"/>
              <a:t>better</a:t>
            </a:r>
            <a:r>
              <a:rPr lang="sv-SE" sz="2000" dirty="0"/>
              <a:t> </a:t>
            </a:r>
            <a:r>
              <a:rPr lang="sv-SE" sz="2000" dirty="0" err="1"/>
              <a:t>than</a:t>
            </a:r>
            <a:r>
              <a:rPr lang="sv-SE" sz="2000" dirty="0"/>
              <a:t> </a:t>
            </a:r>
            <a:r>
              <a:rPr lang="sv-SE" sz="2000" dirty="0" err="1"/>
              <a:t>complicated</a:t>
            </a:r>
            <a:r>
              <a:rPr lang="sv-SE" sz="2000" dirty="0"/>
              <a:t>. </a:t>
            </a:r>
          </a:p>
          <a:p>
            <a:pPr marL="0" indent="0">
              <a:buNone/>
            </a:pPr>
            <a:r>
              <a:rPr lang="sv-SE" sz="2000" dirty="0"/>
              <a:t>Flat is </a:t>
            </a:r>
            <a:r>
              <a:rPr lang="sv-SE" sz="2000" dirty="0" err="1"/>
              <a:t>better</a:t>
            </a:r>
            <a:r>
              <a:rPr lang="sv-SE" sz="2000" dirty="0"/>
              <a:t> </a:t>
            </a:r>
            <a:r>
              <a:rPr lang="sv-SE" sz="2000" dirty="0" err="1"/>
              <a:t>than</a:t>
            </a:r>
            <a:r>
              <a:rPr lang="sv-SE" sz="2000" dirty="0"/>
              <a:t> </a:t>
            </a:r>
            <a:r>
              <a:rPr lang="sv-SE" sz="2000" dirty="0" err="1"/>
              <a:t>nested</a:t>
            </a:r>
            <a:r>
              <a:rPr lang="sv-SE" sz="2000" dirty="0"/>
              <a:t>. </a:t>
            </a:r>
          </a:p>
          <a:p>
            <a:pPr marL="0" indent="0">
              <a:buNone/>
            </a:pPr>
            <a:r>
              <a:rPr lang="sv-SE" sz="2000" dirty="0" err="1"/>
              <a:t>Sparse</a:t>
            </a:r>
            <a:r>
              <a:rPr lang="sv-SE" sz="2000" dirty="0"/>
              <a:t> is </a:t>
            </a:r>
            <a:r>
              <a:rPr lang="sv-SE" sz="2000" dirty="0" err="1"/>
              <a:t>better</a:t>
            </a:r>
            <a:r>
              <a:rPr lang="sv-SE" sz="2000" dirty="0"/>
              <a:t> </a:t>
            </a:r>
            <a:r>
              <a:rPr lang="sv-SE" sz="2000" dirty="0" err="1"/>
              <a:t>than</a:t>
            </a:r>
            <a:r>
              <a:rPr lang="sv-SE" sz="2000" dirty="0"/>
              <a:t> </a:t>
            </a:r>
            <a:r>
              <a:rPr lang="sv-SE" sz="2000" dirty="0" err="1"/>
              <a:t>dense</a:t>
            </a:r>
            <a:r>
              <a:rPr lang="sv-SE" sz="2000" dirty="0"/>
              <a:t>. </a:t>
            </a:r>
          </a:p>
          <a:p>
            <a:pPr marL="0" indent="0">
              <a:buNone/>
            </a:pPr>
            <a:r>
              <a:rPr lang="sv-SE" sz="2000" dirty="0" err="1"/>
              <a:t>Readability</a:t>
            </a:r>
            <a:r>
              <a:rPr lang="sv-SE" sz="2000" dirty="0"/>
              <a:t> </a:t>
            </a:r>
            <a:r>
              <a:rPr lang="sv-SE" sz="2000" dirty="0" err="1"/>
              <a:t>counts</a:t>
            </a:r>
            <a:r>
              <a:rPr lang="sv-SE" sz="2000" dirty="0"/>
              <a:t>. </a:t>
            </a:r>
          </a:p>
          <a:p>
            <a:pPr marL="0" indent="0">
              <a:buNone/>
            </a:pPr>
            <a:r>
              <a:rPr lang="sv-SE" sz="2000" dirty="0"/>
              <a:t>Special </a:t>
            </a:r>
            <a:r>
              <a:rPr lang="sv-SE" sz="2000" dirty="0" err="1"/>
              <a:t>cases</a:t>
            </a:r>
            <a:r>
              <a:rPr lang="sv-SE" sz="2000" dirty="0"/>
              <a:t> </a:t>
            </a:r>
            <a:r>
              <a:rPr lang="sv-SE" sz="2000" dirty="0" err="1"/>
              <a:t>aren't</a:t>
            </a:r>
            <a:r>
              <a:rPr lang="sv-SE" sz="2000" dirty="0"/>
              <a:t> special </a:t>
            </a:r>
            <a:r>
              <a:rPr lang="sv-SE" sz="2000" dirty="0" err="1"/>
              <a:t>enough</a:t>
            </a:r>
            <a:r>
              <a:rPr lang="sv-SE" sz="2000" dirty="0"/>
              <a:t> to break the </a:t>
            </a:r>
            <a:r>
              <a:rPr lang="sv-SE" sz="2000" dirty="0" err="1"/>
              <a:t>rules</a:t>
            </a:r>
            <a:r>
              <a:rPr lang="sv-SE" sz="2000" dirty="0"/>
              <a:t>. </a:t>
            </a:r>
          </a:p>
          <a:p>
            <a:pPr marL="0" indent="0">
              <a:buNone/>
            </a:pPr>
            <a:r>
              <a:rPr lang="sv-SE" sz="2000" dirty="0" err="1"/>
              <a:t>Although</a:t>
            </a:r>
            <a:r>
              <a:rPr lang="sv-SE" sz="2000" dirty="0"/>
              <a:t> </a:t>
            </a:r>
            <a:r>
              <a:rPr lang="sv-SE" sz="2000" dirty="0" err="1"/>
              <a:t>practicality</a:t>
            </a:r>
            <a:r>
              <a:rPr lang="sv-SE" sz="2000" dirty="0"/>
              <a:t> beats </a:t>
            </a:r>
            <a:r>
              <a:rPr lang="sv-SE" sz="2000" dirty="0" err="1"/>
              <a:t>purity</a:t>
            </a:r>
            <a:r>
              <a:rPr lang="sv-SE" sz="2000" dirty="0"/>
              <a:t>. </a:t>
            </a:r>
          </a:p>
          <a:p>
            <a:pPr marL="0" indent="0">
              <a:buNone/>
            </a:pPr>
            <a:r>
              <a:rPr lang="sv-SE" sz="2000" dirty="0" err="1"/>
              <a:t>Errors</a:t>
            </a:r>
            <a:r>
              <a:rPr lang="sv-SE" sz="2000" dirty="0"/>
              <a:t> </a:t>
            </a:r>
            <a:r>
              <a:rPr lang="sv-SE" sz="2000" dirty="0" err="1"/>
              <a:t>should</a:t>
            </a:r>
            <a:r>
              <a:rPr lang="sv-SE" sz="2000" dirty="0"/>
              <a:t> never pass </a:t>
            </a:r>
            <a:r>
              <a:rPr lang="sv-SE" sz="2000" dirty="0" err="1"/>
              <a:t>silently</a:t>
            </a:r>
            <a:r>
              <a:rPr lang="sv-SE" sz="2000" dirty="0"/>
              <a:t>. </a:t>
            </a:r>
          </a:p>
          <a:p>
            <a:pPr marL="0" indent="0">
              <a:buNone/>
            </a:pPr>
            <a:r>
              <a:rPr lang="sv-SE" sz="2000" dirty="0" err="1"/>
              <a:t>Unless</a:t>
            </a:r>
            <a:r>
              <a:rPr lang="sv-SE" sz="2000" dirty="0"/>
              <a:t> </a:t>
            </a:r>
            <a:r>
              <a:rPr lang="sv-SE" sz="2000" dirty="0" err="1"/>
              <a:t>explicitly</a:t>
            </a:r>
            <a:r>
              <a:rPr lang="sv-SE" sz="2000" dirty="0"/>
              <a:t> </a:t>
            </a:r>
            <a:r>
              <a:rPr lang="sv-SE" sz="2000" dirty="0" err="1"/>
              <a:t>silenced</a:t>
            </a:r>
            <a:r>
              <a:rPr lang="sv-SE" sz="2000" dirty="0"/>
              <a:t>. </a:t>
            </a:r>
          </a:p>
        </p:txBody>
      </p:sp>
      <p:sp>
        <p:nvSpPr>
          <p:cNvPr id="4" name="textruta 3">
            <a:extLst>
              <a:ext uri="{FF2B5EF4-FFF2-40B4-BE49-F238E27FC236}">
                <a16:creationId xmlns:a16="http://schemas.microsoft.com/office/drawing/2014/main" id="{BAD69BE5-0F7C-8F4A-AA05-91C3332562D5}"/>
              </a:ext>
            </a:extLst>
          </p:cNvPr>
          <p:cNvSpPr txBox="1"/>
          <p:nvPr/>
        </p:nvSpPr>
        <p:spPr>
          <a:xfrm>
            <a:off x="6095999" y="1825625"/>
            <a:ext cx="5257799" cy="4283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  <a:spcBef>
                <a:spcPts val="1000"/>
              </a:spcBef>
            </a:pPr>
            <a:r>
              <a:rPr lang="sv-SE" sz="2000" dirty="0"/>
              <a:t>In the face </a:t>
            </a:r>
            <a:r>
              <a:rPr lang="sv-SE" sz="2000" dirty="0" err="1"/>
              <a:t>of</a:t>
            </a:r>
            <a:r>
              <a:rPr lang="sv-SE" sz="2000" dirty="0"/>
              <a:t> </a:t>
            </a:r>
            <a:r>
              <a:rPr lang="sv-SE" sz="2000" dirty="0" err="1"/>
              <a:t>ambiguity</a:t>
            </a:r>
            <a:r>
              <a:rPr lang="sv-SE" sz="2000" dirty="0"/>
              <a:t>, </a:t>
            </a:r>
            <a:r>
              <a:rPr lang="sv-SE" sz="2000" dirty="0" err="1"/>
              <a:t>refuse</a:t>
            </a:r>
            <a:r>
              <a:rPr lang="sv-SE" sz="2000" dirty="0"/>
              <a:t> the </a:t>
            </a:r>
            <a:r>
              <a:rPr lang="sv-SE" sz="2000" dirty="0" err="1"/>
              <a:t>temptation</a:t>
            </a:r>
            <a:r>
              <a:rPr lang="sv-SE" sz="2000" dirty="0"/>
              <a:t> to </a:t>
            </a:r>
            <a:r>
              <a:rPr lang="sv-SE" sz="2000" dirty="0" err="1"/>
              <a:t>guess</a:t>
            </a:r>
            <a:r>
              <a:rPr lang="sv-SE" sz="2000" dirty="0"/>
              <a:t>. </a:t>
            </a:r>
          </a:p>
          <a:p>
            <a:pPr>
              <a:lnSpc>
                <a:spcPct val="70000"/>
              </a:lnSpc>
              <a:spcBef>
                <a:spcPts val="1000"/>
              </a:spcBef>
            </a:pPr>
            <a:r>
              <a:rPr lang="sv-SE" sz="2000" dirty="0" err="1"/>
              <a:t>There</a:t>
            </a:r>
            <a:r>
              <a:rPr lang="sv-SE" sz="2000" dirty="0"/>
              <a:t> </a:t>
            </a:r>
            <a:r>
              <a:rPr lang="sv-SE" sz="2000" dirty="0" err="1"/>
              <a:t>should</a:t>
            </a:r>
            <a:r>
              <a:rPr lang="sv-SE" sz="2000" dirty="0"/>
              <a:t> be </a:t>
            </a:r>
            <a:r>
              <a:rPr lang="sv-SE" sz="2000" dirty="0" err="1"/>
              <a:t>one</a:t>
            </a:r>
            <a:r>
              <a:rPr lang="sv-SE" sz="2000" dirty="0"/>
              <a:t>-- and </a:t>
            </a:r>
            <a:r>
              <a:rPr lang="sv-SE" sz="2000" dirty="0" err="1"/>
              <a:t>preferably</a:t>
            </a:r>
            <a:r>
              <a:rPr lang="sv-SE" sz="2000" dirty="0"/>
              <a:t> </a:t>
            </a:r>
            <a:r>
              <a:rPr lang="sv-SE" sz="2000" dirty="0" err="1"/>
              <a:t>only</a:t>
            </a:r>
            <a:r>
              <a:rPr lang="sv-SE" sz="2000" dirty="0"/>
              <a:t> </a:t>
            </a:r>
            <a:r>
              <a:rPr lang="sv-SE" sz="2000" dirty="0" err="1"/>
              <a:t>one</a:t>
            </a:r>
            <a:r>
              <a:rPr lang="sv-SE" sz="2000" dirty="0"/>
              <a:t> --</a:t>
            </a:r>
            <a:r>
              <a:rPr lang="sv-SE" sz="2000" dirty="0" err="1"/>
              <a:t>obvious</a:t>
            </a:r>
            <a:r>
              <a:rPr lang="sv-SE" sz="2000" dirty="0"/>
              <a:t> </a:t>
            </a:r>
            <a:r>
              <a:rPr lang="sv-SE" sz="2000" dirty="0" err="1"/>
              <a:t>way</a:t>
            </a:r>
            <a:r>
              <a:rPr lang="sv-SE" sz="2000" dirty="0"/>
              <a:t> to do it. </a:t>
            </a:r>
          </a:p>
          <a:p>
            <a:pPr>
              <a:lnSpc>
                <a:spcPct val="70000"/>
              </a:lnSpc>
              <a:spcBef>
                <a:spcPts val="1000"/>
              </a:spcBef>
            </a:pPr>
            <a:r>
              <a:rPr lang="sv-SE" sz="2000" dirty="0" err="1"/>
              <a:t>Although</a:t>
            </a:r>
            <a:r>
              <a:rPr lang="sv-SE" sz="2000" dirty="0"/>
              <a:t> </a:t>
            </a:r>
            <a:r>
              <a:rPr lang="sv-SE" sz="2000" dirty="0" err="1"/>
              <a:t>that</a:t>
            </a:r>
            <a:r>
              <a:rPr lang="sv-SE" sz="2000" dirty="0"/>
              <a:t> </a:t>
            </a:r>
            <a:r>
              <a:rPr lang="sv-SE" sz="2000" dirty="0" err="1"/>
              <a:t>way</a:t>
            </a:r>
            <a:r>
              <a:rPr lang="sv-SE" sz="2000" dirty="0"/>
              <a:t> </a:t>
            </a:r>
            <a:r>
              <a:rPr lang="sv-SE" sz="2000" dirty="0" err="1"/>
              <a:t>may</a:t>
            </a:r>
            <a:r>
              <a:rPr lang="sv-SE" sz="2000" dirty="0"/>
              <a:t> not be </a:t>
            </a:r>
            <a:r>
              <a:rPr lang="sv-SE" sz="2000" dirty="0" err="1"/>
              <a:t>obvious</a:t>
            </a:r>
            <a:r>
              <a:rPr lang="sv-SE" sz="2000" dirty="0"/>
              <a:t> at </a:t>
            </a:r>
            <a:r>
              <a:rPr lang="sv-SE" sz="2000" dirty="0" err="1"/>
              <a:t>first</a:t>
            </a:r>
            <a:r>
              <a:rPr lang="sv-SE" sz="2000" dirty="0"/>
              <a:t> </a:t>
            </a:r>
            <a:r>
              <a:rPr lang="sv-SE" sz="2000" dirty="0" err="1"/>
              <a:t>unless</a:t>
            </a:r>
            <a:r>
              <a:rPr lang="sv-SE" sz="2000" dirty="0"/>
              <a:t> </a:t>
            </a:r>
            <a:r>
              <a:rPr lang="sv-SE" sz="2000" dirty="0" err="1"/>
              <a:t>you're</a:t>
            </a:r>
            <a:r>
              <a:rPr lang="sv-SE" sz="2000" dirty="0"/>
              <a:t> Dutch. </a:t>
            </a:r>
          </a:p>
          <a:p>
            <a:pPr>
              <a:lnSpc>
                <a:spcPct val="70000"/>
              </a:lnSpc>
              <a:spcBef>
                <a:spcPts val="1000"/>
              </a:spcBef>
            </a:pPr>
            <a:r>
              <a:rPr lang="sv-SE" sz="2000" dirty="0" err="1"/>
              <a:t>Now</a:t>
            </a:r>
            <a:r>
              <a:rPr lang="sv-SE" sz="2000" dirty="0"/>
              <a:t> is </a:t>
            </a:r>
            <a:r>
              <a:rPr lang="sv-SE" sz="2000" dirty="0" err="1"/>
              <a:t>better</a:t>
            </a:r>
            <a:r>
              <a:rPr lang="sv-SE" sz="2000" dirty="0"/>
              <a:t> </a:t>
            </a:r>
            <a:r>
              <a:rPr lang="sv-SE" sz="2000" dirty="0" err="1"/>
              <a:t>than</a:t>
            </a:r>
            <a:r>
              <a:rPr lang="sv-SE" sz="2000" dirty="0"/>
              <a:t> never. </a:t>
            </a:r>
          </a:p>
          <a:p>
            <a:pPr>
              <a:lnSpc>
                <a:spcPct val="70000"/>
              </a:lnSpc>
              <a:spcBef>
                <a:spcPts val="1000"/>
              </a:spcBef>
            </a:pPr>
            <a:r>
              <a:rPr lang="sv-SE" sz="2000" dirty="0" err="1"/>
              <a:t>Although</a:t>
            </a:r>
            <a:r>
              <a:rPr lang="sv-SE" sz="2000" dirty="0"/>
              <a:t> never is </a:t>
            </a:r>
            <a:r>
              <a:rPr lang="sv-SE" sz="2000" dirty="0" err="1"/>
              <a:t>often</a:t>
            </a:r>
            <a:r>
              <a:rPr lang="sv-SE" sz="2000" dirty="0"/>
              <a:t> </a:t>
            </a:r>
            <a:r>
              <a:rPr lang="sv-SE" sz="2000" dirty="0" err="1"/>
              <a:t>better</a:t>
            </a:r>
            <a:r>
              <a:rPr lang="sv-SE" sz="2000" dirty="0"/>
              <a:t> </a:t>
            </a:r>
            <a:r>
              <a:rPr lang="sv-SE" sz="2000" dirty="0" err="1"/>
              <a:t>than</a:t>
            </a:r>
            <a:r>
              <a:rPr lang="sv-SE" sz="2000" dirty="0"/>
              <a:t> *right* </a:t>
            </a:r>
            <a:r>
              <a:rPr lang="sv-SE" sz="2000" dirty="0" err="1"/>
              <a:t>now</a:t>
            </a:r>
            <a:r>
              <a:rPr lang="sv-SE" sz="2000" dirty="0"/>
              <a:t>. </a:t>
            </a:r>
          </a:p>
          <a:p>
            <a:pPr>
              <a:lnSpc>
                <a:spcPct val="70000"/>
              </a:lnSpc>
              <a:spcBef>
                <a:spcPts val="1000"/>
              </a:spcBef>
            </a:pPr>
            <a:r>
              <a:rPr lang="sv-SE" sz="2000" dirty="0"/>
              <a:t>If the implementation is hard to </a:t>
            </a:r>
            <a:r>
              <a:rPr lang="sv-SE" sz="2000" dirty="0" err="1"/>
              <a:t>explain</a:t>
            </a:r>
            <a:r>
              <a:rPr lang="sv-SE" sz="2000" dirty="0"/>
              <a:t>, </a:t>
            </a:r>
            <a:r>
              <a:rPr lang="sv-SE" sz="2000" dirty="0" err="1"/>
              <a:t>it's</a:t>
            </a:r>
            <a:r>
              <a:rPr lang="sv-SE" sz="2000" dirty="0"/>
              <a:t> a bad </a:t>
            </a:r>
            <a:r>
              <a:rPr lang="sv-SE" sz="2000" dirty="0" err="1"/>
              <a:t>idea</a:t>
            </a:r>
            <a:r>
              <a:rPr lang="sv-SE" sz="2000" dirty="0"/>
              <a:t>. </a:t>
            </a:r>
          </a:p>
          <a:p>
            <a:pPr>
              <a:lnSpc>
                <a:spcPct val="70000"/>
              </a:lnSpc>
              <a:spcBef>
                <a:spcPts val="1000"/>
              </a:spcBef>
            </a:pPr>
            <a:r>
              <a:rPr lang="sv-SE" sz="2000" dirty="0"/>
              <a:t>If the implementation is </a:t>
            </a:r>
            <a:r>
              <a:rPr lang="sv-SE" sz="2000" dirty="0" err="1"/>
              <a:t>easy</a:t>
            </a:r>
            <a:r>
              <a:rPr lang="sv-SE" sz="2000" dirty="0"/>
              <a:t> to </a:t>
            </a:r>
            <a:r>
              <a:rPr lang="sv-SE" sz="2000" dirty="0" err="1"/>
              <a:t>explain</a:t>
            </a:r>
            <a:r>
              <a:rPr lang="sv-SE" sz="2000" dirty="0"/>
              <a:t>, it </a:t>
            </a:r>
            <a:r>
              <a:rPr lang="sv-SE" sz="2000" dirty="0" err="1"/>
              <a:t>may</a:t>
            </a:r>
            <a:r>
              <a:rPr lang="sv-SE" sz="2000" dirty="0"/>
              <a:t> be a </a:t>
            </a:r>
            <a:r>
              <a:rPr lang="sv-SE" sz="2000" dirty="0" err="1"/>
              <a:t>good</a:t>
            </a:r>
            <a:r>
              <a:rPr lang="sv-SE" sz="2000" dirty="0"/>
              <a:t> </a:t>
            </a:r>
            <a:r>
              <a:rPr lang="sv-SE" sz="2000" dirty="0" err="1"/>
              <a:t>idea</a:t>
            </a:r>
            <a:r>
              <a:rPr lang="sv-SE" sz="2000" dirty="0"/>
              <a:t>. </a:t>
            </a:r>
          </a:p>
          <a:p>
            <a:pPr>
              <a:lnSpc>
                <a:spcPct val="70000"/>
              </a:lnSpc>
              <a:spcBef>
                <a:spcPts val="1000"/>
              </a:spcBef>
            </a:pPr>
            <a:r>
              <a:rPr lang="sv-SE" sz="2000" dirty="0" err="1"/>
              <a:t>Namespaces</a:t>
            </a:r>
            <a:r>
              <a:rPr lang="sv-SE" sz="2000" dirty="0"/>
              <a:t> </a:t>
            </a:r>
            <a:r>
              <a:rPr lang="sv-SE" sz="2000" dirty="0" err="1"/>
              <a:t>are</a:t>
            </a:r>
            <a:r>
              <a:rPr lang="sv-SE" sz="2000" dirty="0"/>
              <a:t> </a:t>
            </a:r>
            <a:r>
              <a:rPr lang="sv-SE" sz="2000" dirty="0" err="1"/>
              <a:t>one</a:t>
            </a:r>
            <a:r>
              <a:rPr lang="sv-SE" sz="2000" dirty="0"/>
              <a:t> </a:t>
            </a:r>
            <a:r>
              <a:rPr lang="sv-SE" sz="2000" dirty="0" err="1"/>
              <a:t>honking</a:t>
            </a:r>
            <a:r>
              <a:rPr lang="sv-SE" sz="2000" dirty="0"/>
              <a:t> </a:t>
            </a:r>
            <a:r>
              <a:rPr lang="sv-SE" sz="2000" dirty="0" err="1"/>
              <a:t>great</a:t>
            </a:r>
            <a:r>
              <a:rPr lang="sv-SE" sz="2000" dirty="0"/>
              <a:t> </a:t>
            </a:r>
            <a:r>
              <a:rPr lang="sv-SE" sz="2000" dirty="0" err="1"/>
              <a:t>idea</a:t>
            </a:r>
            <a:r>
              <a:rPr lang="sv-SE" sz="2000" dirty="0"/>
              <a:t> -- </a:t>
            </a:r>
            <a:r>
              <a:rPr lang="sv-SE" sz="2000" dirty="0" err="1"/>
              <a:t>let's</a:t>
            </a:r>
            <a:r>
              <a:rPr lang="sv-SE" sz="2000" dirty="0"/>
              <a:t> do </a:t>
            </a:r>
            <a:r>
              <a:rPr lang="sv-SE" sz="2000" dirty="0" err="1"/>
              <a:t>more</a:t>
            </a:r>
            <a:r>
              <a:rPr lang="sv-SE" sz="2000" dirty="0"/>
              <a:t> </a:t>
            </a:r>
            <a:r>
              <a:rPr lang="sv-SE" sz="2000" dirty="0" err="1"/>
              <a:t>of</a:t>
            </a:r>
            <a:r>
              <a:rPr lang="sv-SE" sz="2000" dirty="0"/>
              <a:t> </a:t>
            </a:r>
            <a:r>
              <a:rPr lang="sv-SE" sz="2000" dirty="0" err="1"/>
              <a:t>those</a:t>
            </a:r>
            <a:r>
              <a:rPr lang="sv-SE" sz="2000" dirty="0"/>
              <a:t>!</a:t>
            </a:r>
          </a:p>
          <a:p>
            <a:endParaRPr lang="sv-SE" sz="1600" dirty="0"/>
          </a:p>
        </p:txBody>
      </p:sp>
    </p:spTree>
    <p:extLst>
      <p:ext uri="{BB962C8B-B14F-4D97-AF65-F5344CB8AC3E}">
        <p14:creationId xmlns:p14="http://schemas.microsoft.com/office/powerpoint/2010/main" val="4919135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1DC9D1F-7497-FE47-84D1-08AE92C773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Python</a:t>
            </a:r>
            <a:endParaRPr lang="sv-SE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6935F0C4-402D-334E-8158-64DFC7D97E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dirty="0"/>
              <a:t>Vad ska man tänka på om man vill börja koda?</a:t>
            </a:r>
          </a:p>
          <a:p>
            <a:pPr marL="0" indent="0">
              <a:buNone/>
            </a:pPr>
            <a:endParaRPr lang="sv-SE" dirty="0"/>
          </a:p>
          <a:p>
            <a:pPr>
              <a:buFontTx/>
              <a:buChar char="-"/>
            </a:pPr>
            <a:r>
              <a:rPr lang="sv-SE" dirty="0"/>
              <a:t>Varför lära sig? Specifikt mål är bra!</a:t>
            </a:r>
            <a:br>
              <a:rPr lang="sv-SE" dirty="0"/>
            </a:br>
            <a:endParaRPr lang="sv-SE" dirty="0"/>
          </a:p>
          <a:p>
            <a:pPr>
              <a:buFontTx/>
              <a:buChar char="-"/>
            </a:pPr>
            <a:r>
              <a:rPr lang="sv-SE" dirty="0"/>
              <a:t>Google är din vän! </a:t>
            </a:r>
            <a:r>
              <a:rPr lang="sv-SE" dirty="0" err="1"/>
              <a:t>Stackoverflow.com</a:t>
            </a:r>
            <a:r>
              <a:rPr lang="sv-SE" dirty="0"/>
              <a:t> din bästa vän!</a:t>
            </a:r>
            <a:br>
              <a:rPr lang="sv-SE" dirty="0"/>
            </a:br>
            <a:endParaRPr lang="sv-SE" dirty="0"/>
          </a:p>
          <a:p>
            <a:pPr>
              <a:buFontTx/>
              <a:buChar char="-"/>
            </a:pPr>
            <a:r>
              <a:rPr lang="sv-SE" dirty="0"/>
              <a:t>Det finns inga </a:t>
            </a:r>
            <a:r>
              <a:rPr lang="sv-SE" dirty="0" err="1"/>
              <a:t>quick-fixes</a:t>
            </a:r>
            <a:r>
              <a:rPr lang="sv-SE" dirty="0"/>
              <a:t>!! Man lär sig genom att träna (som vanligt språk)</a:t>
            </a:r>
          </a:p>
        </p:txBody>
      </p:sp>
    </p:spTree>
    <p:extLst>
      <p:ext uri="{BB962C8B-B14F-4D97-AF65-F5344CB8AC3E}">
        <p14:creationId xmlns:p14="http://schemas.microsoft.com/office/powerpoint/2010/main" val="16868205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8A159FC-D95A-954D-B323-25FA56586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Python</a:t>
            </a:r>
            <a:endParaRPr lang="sv-SE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31A0E3CA-9359-F14F-9E2E-07A42A00CC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sv-SE" dirty="0"/>
          </a:p>
          <a:p>
            <a:pPr marL="0" indent="0">
              <a:buNone/>
            </a:pPr>
            <a:r>
              <a:rPr lang="sv-SE" dirty="0"/>
              <a:t>Nu kodar vi lite </a:t>
            </a:r>
            <a:r>
              <a:rPr lang="sv-SE" dirty="0" err="1"/>
              <a:t>python</a:t>
            </a:r>
            <a:r>
              <a:rPr lang="sv-SE" dirty="0"/>
              <a:t>! Starta en ny </a:t>
            </a:r>
            <a:r>
              <a:rPr lang="sv-SE" dirty="0" err="1"/>
              <a:t>Jupyter</a:t>
            </a:r>
            <a:r>
              <a:rPr lang="sv-SE" dirty="0"/>
              <a:t> Notebook så kodar vi tillsammans!</a:t>
            </a:r>
          </a:p>
        </p:txBody>
      </p:sp>
    </p:spTree>
    <p:extLst>
      <p:ext uri="{BB962C8B-B14F-4D97-AF65-F5344CB8AC3E}">
        <p14:creationId xmlns:p14="http://schemas.microsoft.com/office/powerpoint/2010/main" val="2222096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0CEA0C3-4DCA-204F-ABB0-D699AEC8E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Dagens agenda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321496D-0B1F-2142-B909-21F9729BF5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sv-SE" dirty="0"/>
              <a:t>Vad är </a:t>
            </a:r>
            <a:r>
              <a:rPr lang="sv-SE" dirty="0" err="1"/>
              <a:t>Jupyter</a:t>
            </a:r>
            <a:r>
              <a:rPr lang="sv-SE" dirty="0"/>
              <a:t>?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sv-SE" dirty="0"/>
              <a:t>Vad är en </a:t>
            </a:r>
            <a:r>
              <a:rPr lang="sv-SE" dirty="0" err="1"/>
              <a:t>Jupyter</a:t>
            </a:r>
            <a:r>
              <a:rPr lang="sv-SE" dirty="0"/>
              <a:t> Notebook?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sv-SE" dirty="0"/>
              <a:t>Exempel på hur man kan lägga upp sitt redaktionsarbete i </a:t>
            </a:r>
            <a:r>
              <a:rPr lang="sv-SE" dirty="0" err="1"/>
              <a:t>Jupyter</a:t>
            </a:r>
            <a:r>
              <a:rPr lang="sv-SE" dirty="0"/>
              <a:t>!</a:t>
            </a:r>
          </a:p>
          <a:p>
            <a:pPr marL="514350" indent="-514350">
              <a:buAutoNum type="arabicPeriod"/>
            </a:pPr>
            <a:r>
              <a:rPr lang="sv-SE" dirty="0"/>
              <a:t>Vad är </a:t>
            </a:r>
            <a:r>
              <a:rPr lang="sv-SE" dirty="0" err="1"/>
              <a:t>Python</a:t>
            </a:r>
            <a:r>
              <a:rPr lang="sv-SE" dirty="0"/>
              <a:t>?</a:t>
            </a:r>
          </a:p>
          <a:p>
            <a:pPr marL="514350" indent="-514350">
              <a:buAutoNum type="arabicPeriod"/>
            </a:pPr>
            <a:r>
              <a:rPr lang="sv-SE" dirty="0"/>
              <a:t>Exempel på när </a:t>
            </a:r>
            <a:r>
              <a:rPr lang="sv-SE" dirty="0" err="1"/>
              <a:t>python</a:t>
            </a:r>
            <a:r>
              <a:rPr lang="sv-SE" dirty="0"/>
              <a:t> vinner över Excel!</a:t>
            </a:r>
          </a:p>
          <a:p>
            <a:pPr marL="514350" indent="-514350">
              <a:buAutoNum type="arabicPeriod"/>
            </a:pPr>
            <a:r>
              <a:rPr lang="sv-SE" dirty="0"/>
              <a:t>Gemensamt kodande i </a:t>
            </a:r>
            <a:r>
              <a:rPr lang="sv-SE" dirty="0" err="1"/>
              <a:t>python</a:t>
            </a:r>
            <a:r>
              <a:rPr lang="sv-SE" dirty="0"/>
              <a:t> (i en </a:t>
            </a:r>
            <a:r>
              <a:rPr lang="sv-SE" dirty="0" err="1"/>
              <a:t>Jupyter</a:t>
            </a:r>
            <a:r>
              <a:rPr lang="sv-SE" dirty="0"/>
              <a:t> Notebook!)</a:t>
            </a:r>
          </a:p>
          <a:p>
            <a:pPr marL="514350" indent="-514350">
              <a:buAutoNum type="arabicPeriod"/>
            </a:pPr>
            <a:r>
              <a:rPr lang="sv-SE" dirty="0"/>
              <a:t>Pröva på grunderna i kodbiblioteket pandas</a:t>
            </a:r>
          </a:p>
          <a:p>
            <a:pPr marL="514350" indent="-514350">
              <a:buAutoNum type="arabicPeriod"/>
            </a:pPr>
            <a:r>
              <a:rPr lang="sv-SE" dirty="0"/>
              <a:t>(Okomplicerad) </a:t>
            </a:r>
            <a:r>
              <a:rPr lang="sv-SE" dirty="0" err="1"/>
              <a:t>Scraping</a:t>
            </a:r>
            <a:r>
              <a:rPr lang="sv-SE" dirty="0"/>
              <a:t> i pandas!</a:t>
            </a:r>
          </a:p>
          <a:p>
            <a:pPr marL="514350" indent="-514350">
              <a:buAutoNum type="arabicPeriod"/>
            </a:pPr>
            <a:r>
              <a:rPr lang="sv-SE" dirty="0"/>
              <a:t>Exempel på när </a:t>
            </a:r>
            <a:r>
              <a:rPr lang="sv-SE" dirty="0" err="1"/>
              <a:t>python</a:t>
            </a:r>
            <a:r>
              <a:rPr lang="sv-SE" dirty="0"/>
              <a:t> vinner över Excel</a:t>
            </a:r>
          </a:p>
        </p:txBody>
      </p:sp>
    </p:spTree>
    <p:extLst>
      <p:ext uri="{BB962C8B-B14F-4D97-AF65-F5344CB8AC3E}">
        <p14:creationId xmlns:p14="http://schemas.microsoft.com/office/powerpoint/2010/main" val="4285583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AB9016C-8F79-854B-A36B-9A8DD7918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Mål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6B721B98-4A03-CA46-B353-96AC440351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/>
              <a:t>Att alla lär sig vad </a:t>
            </a:r>
            <a:r>
              <a:rPr lang="sv-SE" dirty="0" err="1"/>
              <a:t>Jupyter</a:t>
            </a:r>
            <a:r>
              <a:rPr lang="sv-SE" dirty="0"/>
              <a:t> är för något</a:t>
            </a:r>
          </a:p>
          <a:p>
            <a:r>
              <a:rPr lang="sv-SE" dirty="0"/>
              <a:t>Att alla lärt sig några grunder i </a:t>
            </a:r>
            <a:r>
              <a:rPr lang="sv-SE" dirty="0" err="1"/>
              <a:t>Python</a:t>
            </a:r>
            <a:endParaRPr lang="sv-SE" dirty="0"/>
          </a:p>
          <a:p>
            <a:r>
              <a:rPr lang="sv-SE" dirty="0"/>
              <a:t>Att alla förstår vad pandas är, och (förhoppningsvis) hur </a:t>
            </a:r>
            <a:r>
              <a:rPr lang="sv-SE" dirty="0" err="1"/>
              <a:t>mankan</a:t>
            </a:r>
            <a:r>
              <a:rPr lang="sv-SE" dirty="0"/>
              <a:t>  använda det</a:t>
            </a:r>
          </a:p>
          <a:p>
            <a:r>
              <a:rPr lang="sv-SE" dirty="0"/>
              <a:t>Att alla inspireras till att efter idag vilja koda mer, och att man förstår och kommer ihåg hur enkelt det är i </a:t>
            </a:r>
            <a:r>
              <a:rPr lang="sv-SE" dirty="0" err="1"/>
              <a:t>Jupyter</a:t>
            </a:r>
            <a:r>
              <a:rPr lang="sv-SE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372551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B286323-3C93-9B44-810B-C0D6593C5C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37763"/>
            <a:ext cx="10515600" cy="1325563"/>
          </a:xfrm>
        </p:spPr>
        <p:txBody>
          <a:bodyPr>
            <a:normAutofit/>
          </a:bodyPr>
          <a:lstStyle/>
          <a:p>
            <a:r>
              <a:rPr lang="sv-SE" sz="6600" b="1" dirty="0">
                <a:solidFill>
                  <a:schemeClr val="bg1"/>
                </a:solidFill>
                <a:highlight>
                  <a:srgbClr val="000000"/>
                </a:highlight>
              </a:rPr>
              <a:t>Ju</a:t>
            </a:r>
            <a:r>
              <a:rPr lang="sv-SE" sz="6600" dirty="0"/>
              <a:t>lia, </a:t>
            </a:r>
            <a:r>
              <a:rPr lang="sv-SE" sz="6600" b="1" dirty="0" err="1">
                <a:solidFill>
                  <a:schemeClr val="bg1"/>
                </a:solidFill>
                <a:highlight>
                  <a:srgbClr val="000000"/>
                </a:highlight>
              </a:rPr>
              <a:t>py</a:t>
            </a:r>
            <a:r>
              <a:rPr lang="sv-SE" sz="6600" dirty="0" err="1">
                <a:solidFill>
                  <a:schemeClr val="bg1"/>
                </a:solidFill>
                <a:highlight>
                  <a:srgbClr val="000000"/>
                </a:highlight>
              </a:rPr>
              <a:t>t</a:t>
            </a:r>
            <a:r>
              <a:rPr lang="sv-SE" sz="6600" dirty="0" err="1"/>
              <a:t>hon</a:t>
            </a:r>
            <a:r>
              <a:rPr lang="sv-SE" sz="6600" dirty="0"/>
              <a:t>, </a:t>
            </a:r>
            <a:r>
              <a:rPr lang="sv-SE" sz="6600" b="1" dirty="0">
                <a:solidFill>
                  <a:schemeClr val="bg1"/>
                </a:solidFill>
                <a:highlight>
                  <a:srgbClr val="000000"/>
                </a:highlight>
              </a:rPr>
              <a:t>R</a:t>
            </a:r>
            <a:r>
              <a:rPr lang="sv-SE" sz="6600" dirty="0"/>
              <a:t> - </a:t>
            </a:r>
            <a:r>
              <a:rPr lang="sv-SE" sz="6600" dirty="0" err="1">
                <a:highlight>
                  <a:srgbClr val="FFFF00"/>
                </a:highlight>
              </a:rPr>
              <a:t>Jupyter</a:t>
            </a:r>
            <a:endParaRPr lang="sv-SE" sz="66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6877075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B0792D4F-247E-46FE-85FC-881DEFA41D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572457"/>
            <a:ext cx="12188952" cy="228554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D33B71D9-0343-314F-BFDE-A7D708606A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5672" y="0"/>
            <a:ext cx="9780656" cy="4572457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E272F12-AF86-441A-BC1B-C014BBBF85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4639665" y="5097939"/>
            <a:ext cx="0" cy="914400"/>
          </a:xfrm>
          <a:prstGeom prst="line">
            <a:avLst/>
          </a:prstGeom>
          <a:ln w="19050">
            <a:solidFill>
              <a:schemeClr val="bg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137D035-4DFA-2A4D-9D2A-7F5366BA89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78784" y="4824249"/>
            <a:ext cx="6673136" cy="146178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sv-SE" sz="1800" i="1" dirty="0">
                <a:solidFill>
                  <a:schemeClr val="bg1"/>
                </a:solidFill>
              </a:rPr>
              <a:t>” </a:t>
            </a:r>
            <a:r>
              <a:rPr lang="sv-SE" sz="1800" i="1" dirty="0" err="1">
                <a:solidFill>
                  <a:schemeClr val="bg1"/>
                </a:solidFill>
              </a:rPr>
              <a:t>Jupyter</a:t>
            </a:r>
            <a:r>
              <a:rPr lang="sv-SE" sz="1800" i="1" dirty="0">
                <a:solidFill>
                  <a:schemeClr val="bg1"/>
                </a:solidFill>
              </a:rPr>
              <a:t> is a </a:t>
            </a:r>
            <a:r>
              <a:rPr lang="sv-SE" sz="1800" i="1" dirty="0" err="1">
                <a:solidFill>
                  <a:schemeClr val="bg1"/>
                </a:solidFill>
              </a:rPr>
              <a:t>free</a:t>
            </a:r>
            <a:r>
              <a:rPr lang="sv-SE" sz="1800" i="1" dirty="0">
                <a:solidFill>
                  <a:schemeClr val="bg1"/>
                </a:solidFill>
              </a:rPr>
              <a:t>, </a:t>
            </a:r>
            <a:r>
              <a:rPr lang="sv-SE" sz="1800" i="1" dirty="0" err="1">
                <a:solidFill>
                  <a:schemeClr val="bg1"/>
                </a:solidFill>
              </a:rPr>
              <a:t>open</a:t>
            </a:r>
            <a:r>
              <a:rPr lang="sv-SE" sz="1800" i="1" dirty="0">
                <a:solidFill>
                  <a:schemeClr val="bg1"/>
                </a:solidFill>
              </a:rPr>
              <a:t>-source, </a:t>
            </a:r>
            <a:r>
              <a:rPr lang="sv-SE" sz="1800" i="1" dirty="0" err="1">
                <a:solidFill>
                  <a:schemeClr val="bg1"/>
                </a:solidFill>
              </a:rPr>
              <a:t>interactive</a:t>
            </a:r>
            <a:r>
              <a:rPr lang="sv-SE" sz="1800" i="1" dirty="0">
                <a:solidFill>
                  <a:schemeClr val="bg1"/>
                </a:solidFill>
              </a:rPr>
              <a:t> web </a:t>
            </a:r>
            <a:r>
              <a:rPr lang="sv-SE" sz="1800" i="1" dirty="0" err="1">
                <a:solidFill>
                  <a:schemeClr val="bg1"/>
                </a:solidFill>
              </a:rPr>
              <a:t>tool</a:t>
            </a:r>
            <a:r>
              <a:rPr lang="sv-SE" sz="1800" i="1" dirty="0">
                <a:solidFill>
                  <a:schemeClr val="bg1"/>
                </a:solidFill>
              </a:rPr>
              <a:t> </a:t>
            </a:r>
            <a:r>
              <a:rPr lang="sv-SE" sz="1800" i="1" dirty="0" err="1">
                <a:solidFill>
                  <a:schemeClr val="bg1"/>
                </a:solidFill>
              </a:rPr>
              <a:t>known</a:t>
            </a:r>
            <a:r>
              <a:rPr lang="sv-SE" sz="1800" i="1" dirty="0">
                <a:solidFill>
                  <a:schemeClr val="bg1"/>
                </a:solidFill>
              </a:rPr>
              <a:t> as a </a:t>
            </a:r>
            <a:r>
              <a:rPr lang="sv-SE" sz="1800" i="1" dirty="0" err="1">
                <a:solidFill>
                  <a:schemeClr val="bg1"/>
                </a:solidFill>
              </a:rPr>
              <a:t>computational</a:t>
            </a:r>
            <a:r>
              <a:rPr lang="sv-SE" sz="1800" i="1" dirty="0">
                <a:solidFill>
                  <a:schemeClr val="bg1"/>
                </a:solidFill>
              </a:rPr>
              <a:t> notebook, </a:t>
            </a:r>
            <a:r>
              <a:rPr lang="sv-SE" sz="1800" i="1" dirty="0" err="1">
                <a:solidFill>
                  <a:schemeClr val="bg1"/>
                </a:solidFill>
              </a:rPr>
              <a:t>which</a:t>
            </a:r>
            <a:r>
              <a:rPr lang="sv-SE" sz="1800" i="1" dirty="0">
                <a:solidFill>
                  <a:schemeClr val="bg1"/>
                </a:solidFill>
              </a:rPr>
              <a:t> researchers </a:t>
            </a:r>
            <a:r>
              <a:rPr lang="sv-SE" sz="1800" i="1" dirty="0" err="1">
                <a:solidFill>
                  <a:schemeClr val="bg1"/>
                </a:solidFill>
              </a:rPr>
              <a:t>can</a:t>
            </a:r>
            <a:r>
              <a:rPr lang="sv-SE" sz="1800" i="1" dirty="0">
                <a:solidFill>
                  <a:schemeClr val="bg1"/>
                </a:solidFill>
              </a:rPr>
              <a:t> </a:t>
            </a:r>
            <a:r>
              <a:rPr lang="sv-SE" sz="1800" i="1" dirty="0" err="1">
                <a:solidFill>
                  <a:schemeClr val="bg1"/>
                </a:solidFill>
              </a:rPr>
              <a:t>use</a:t>
            </a:r>
            <a:r>
              <a:rPr lang="sv-SE" sz="1800" i="1" dirty="0">
                <a:solidFill>
                  <a:schemeClr val="bg1"/>
                </a:solidFill>
              </a:rPr>
              <a:t> to </a:t>
            </a:r>
            <a:r>
              <a:rPr lang="sv-SE" sz="1800" i="1" dirty="0" err="1">
                <a:solidFill>
                  <a:schemeClr val="bg1"/>
                </a:solidFill>
              </a:rPr>
              <a:t>combine</a:t>
            </a:r>
            <a:r>
              <a:rPr lang="sv-SE" sz="1800" i="1" dirty="0">
                <a:solidFill>
                  <a:schemeClr val="bg1"/>
                </a:solidFill>
              </a:rPr>
              <a:t> software </a:t>
            </a:r>
            <a:r>
              <a:rPr lang="sv-SE" sz="1800" i="1" dirty="0" err="1">
                <a:solidFill>
                  <a:schemeClr val="bg1"/>
                </a:solidFill>
              </a:rPr>
              <a:t>code</a:t>
            </a:r>
            <a:r>
              <a:rPr lang="sv-SE" sz="1800" i="1" dirty="0">
                <a:solidFill>
                  <a:schemeClr val="bg1"/>
                </a:solidFill>
              </a:rPr>
              <a:t>, </a:t>
            </a:r>
            <a:r>
              <a:rPr lang="sv-SE" sz="1800" i="1" dirty="0" err="1">
                <a:solidFill>
                  <a:schemeClr val="bg1"/>
                </a:solidFill>
              </a:rPr>
              <a:t>computational</a:t>
            </a:r>
            <a:r>
              <a:rPr lang="sv-SE" sz="1800" i="1" dirty="0">
                <a:solidFill>
                  <a:schemeClr val="bg1"/>
                </a:solidFill>
              </a:rPr>
              <a:t> output, </a:t>
            </a:r>
            <a:r>
              <a:rPr lang="sv-SE" sz="1800" i="1" dirty="0" err="1">
                <a:solidFill>
                  <a:schemeClr val="bg1"/>
                </a:solidFill>
              </a:rPr>
              <a:t>explanatory</a:t>
            </a:r>
            <a:r>
              <a:rPr lang="sv-SE" sz="1800" i="1" dirty="0">
                <a:solidFill>
                  <a:schemeClr val="bg1"/>
                </a:solidFill>
              </a:rPr>
              <a:t> text and multimedia </a:t>
            </a:r>
            <a:r>
              <a:rPr lang="sv-SE" sz="1800" i="1" dirty="0" err="1">
                <a:solidFill>
                  <a:schemeClr val="bg1"/>
                </a:solidFill>
              </a:rPr>
              <a:t>resources</a:t>
            </a:r>
            <a:r>
              <a:rPr lang="sv-SE" sz="1800" i="1" dirty="0">
                <a:solidFill>
                  <a:schemeClr val="bg1"/>
                </a:solidFill>
              </a:rPr>
              <a:t> in a </a:t>
            </a:r>
            <a:r>
              <a:rPr lang="sv-SE" sz="1800" i="1" dirty="0" err="1">
                <a:solidFill>
                  <a:schemeClr val="bg1"/>
                </a:solidFill>
              </a:rPr>
              <a:t>single</a:t>
            </a:r>
            <a:r>
              <a:rPr lang="sv-SE" sz="1800" i="1" dirty="0">
                <a:solidFill>
                  <a:schemeClr val="bg1"/>
                </a:solidFill>
              </a:rPr>
              <a:t> </a:t>
            </a:r>
            <a:r>
              <a:rPr lang="sv-SE" sz="1800" i="1" dirty="0" err="1">
                <a:solidFill>
                  <a:schemeClr val="bg1"/>
                </a:solidFill>
              </a:rPr>
              <a:t>document</a:t>
            </a:r>
            <a:r>
              <a:rPr lang="sv-SE" sz="1800" i="1" dirty="0">
                <a:solidFill>
                  <a:schemeClr val="bg1"/>
                </a:solidFill>
              </a:rPr>
              <a:t>. […] For data scientists, </a:t>
            </a:r>
            <a:r>
              <a:rPr lang="sv-SE" sz="1800" i="1" dirty="0" err="1">
                <a:solidFill>
                  <a:schemeClr val="bg1"/>
                </a:solidFill>
              </a:rPr>
              <a:t>Jupyter</a:t>
            </a:r>
            <a:r>
              <a:rPr lang="sv-SE" sz="1800" i="1" dirty="0">
                <a:solidFill>
                  <a:schemeClr val="bg1"/>
                </a:solidFill>
              </a:rPr>
              <a:t> has </a:t>
            </a:r>
            <a:r>
              <a:rPr lang="sv-SE" sz="1800" i="1" dirty="0" err="1">
                <a:solidFill>
                  <a:schemeClr val="bg1"/>
                </a:solidFill>
              </a:rPr>
              <a:t>emerged</a:t>
            </a:r>
            <a:r>
              <a:rPr lang="sv-SE" sz="1800" i="1" dirty="0">
                <a:solidFill>
                  <a:schemeClr val="bg1"/>
                </a:solidFill>
              </a:rPr>
              <a:t> as a de facto standard”</a:t>
            </a:r>
          </a:p>
        </p:txBody>
      </p:sp>
    </p:spTree>
    <p:extLst>
      <p:ext uri="{BB962C8B-B14F-4D97-AF65-F5344CB8AC3E}">
        <p14:creationId xmlns:p14="http://schemas.microsoft.com/office/powerpoint/2010/main" val="13920740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47A7B54-27D7-064C-AC7F-BF0A4578A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Vad är </a:t>
            </a:r>
            <a:r>
              <a:rPr lang="sv-SE" dirty="0" err="1"/>
              <a:t>Jupyter</a:t>
            </a:r>
            <a:r>
              <a:rPr lang="sv-SE" dirty="0"/>
              <a:t> Notebooks?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BB35BF12-05CC-DF4B-BF4F-6060E38874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dirty="0" err="1"/>
              <a:t>Jupyter</a:t>
            </a:r>
            <a:r>
              <a:rPr lang="sv-SE" dirty="0"/>
              <a:t> är ett </a:t>
            </a:r>
            <a:r>
              <a:rPr lang="sv-SE" dirty="0" err="1"/>
              <a:t>opensource</a:t>
            </a:r>
            <a:r>
              <a:rPr lang="sv-SE" dirty="0"/>
              <a:t>-projekt</a:t>
            </a:r>
            <a:br>
              <a:rPr lang="sv-SE" dirty="0"/>
            </a:br>
            <a:endParaRPr lang="sv-SE" dirty="0"/>
          </a:p>
          <a:p>
            <a:r>
              <a:rPr lang="sv-SE" dirty="0"/>
              <a:t>Namnet syftar på de tre kodspråken det är från början utvecklat för: </a:t>
            </a:r>
            <a:r>
              <a:rPr lang="sv-SE" i="1" dirty="0"/>
              <a:t>Julia</a:t>
            </a:r>
            <a:r>
              <a:rPr lang="sv-SE" dirty="0"/>
              <a:t>, </a:t>
            </a:r>
            <a:r>
              <a:rPr lang="sv-SE" i="1" dirty="0" err="1"/>
              <a:t>Python</a:t>
            </a:r>
            <a:r>
              <a:rPr lang="sv-SE" dirty="0"/>
              <a:t> och </a:t>
            </a:r>
            <a:r>
              <a:rPr lang="sv-SE" i="1" dirty="0"/>
              <a:t>R. </a:t>
            </a:r>
            <a:r>
              <a:rPr lang="sv-SE" dirty="0"/>
              <a:t>Finns stöd för många fler språk</a:t>
            </a:r>
            <a:br>
              <a:rPr lang="sv-SE" dirty="0"/>
            </a:br>
            <a:endParaRPr lang="sv-SE" dirty="0"/>
          </a:p>
          <a:p>
            <a:r>
              <a:rPr lang="sv-SE" dirty="0"/>
              <a:t>Två huvudkomponenter: celler för input (kan vara text, kod, bilder </a:t>
            </a:r>
            <a:r>
              <a:rPr lang="sv-SE" dirty="0" err="1"/>
              <a:t>etc</a:t>
            </a:r>
            <a:r>
              <a:rPr lang="sv-SE" dirty="0"/>
              <a:t>), och output (resultatet av koden, visa en bild, grafer </a:t>
            </a:r>
            <a:r>
              <a:rPr lang="sv-SE" dirty="0" err="1"/>
              <a:t>etc</a:t>
            </a:r>
            <a:r>
              <a:rPr lang="sv-SE" dirty="0"/>
              <a:t>)</a:t>
            </a:r>
            <a:br>
              <a:rPr lang="sv-SE" dirty="0"/>
            </a:br>
            <a:endParaRPr lang="sv-SE" dirty="0"/>
          </a:p>
          <a:p>
            <a:r>
              <a:rPr lang="sv-SE" dirty="0"/>
              <a:t>Ett otroligt bra redskap för att utforska data!</a:t>
            </a:r>
          </a:p>
        </p:txBody>
      </p:sp>
    </p:spTree>
    <p:extLst>
      <p:ext uri="{BB962C8B-B14F-4D97-AF65-F5344CB8AC3E}">
        <p14:creationId xmlns:p14="http://schemas.microsoft.com/office/powerpoint/2010/main" val="32845429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67D4867-5BA7-4462-B2F6-A23F4A622A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8F529F09-4F3E-5A42-8B33-02D1AF5DD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643467"/>
            <a:ext cx="3363974" cy="1597315"/>
          </a:xfrm>
          <a:noFill/>
          <a:ln w="19050">
            <a:solidFill>
              <a:schemeClr val="bg1"/>
            </a:solidFill>
          </a:ln>
        </p:spPr>
        <p:txBody>
          <a:bodyPr wrap="square">
            <a:normAutofit/>
          </a:bodyPr>
          <a:lstStyle/>
          <a:p>
            <a:pPr algn="ctr"/>
            <a:r>
              <a:rPr lang="sv-SE" sz="2800" dirty="0">
                <a:solidFill>
                  <a:schemeClr val="bg1"/>
                </a:solidFill>
              </a:rPr>
              <a:t>Varför använder </a:t>
            </a:r>
            <a:r>
              <a:rPr lang="sv-SE" sz="2800" i="1" dirty="0">
                <a:solidFill>
                  <a:schemeClr val="bg1"/>
                </a:solidFill>
              </a:rPr>
              <a:t>jag</a:t>
            </a:r>
            <a:r>
              <a:rPr lang="sv-SE" sz="2800" dirty="0">
                <a:solidFill>
                  <a:schemeClr val="bg1"/>
                </a:solidFill>
              </a:rPr>
              <a:t> Notebooks?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F8FE2D78-4D14-964E-B68B-BAE8CA4E9D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8" y="2638044"/>
            <a:ext cx="3363974" cy="3415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v-SE" sz="2000" dirty="0">
                <a:solidFill>
                  <a:schemeClr val="bg1"/>
                </a:solidFill>
              </a:rPr>
              <a:t>1. Överlägset arbetssätt för avancerad dataanalys</a:t>
            </a:r>
          </a:p>
          <a:p>
            <a:endParaRPr lang="sv-SE" sz="2000" dirty="0">
              <a:solidFill>
                <a:schemeClr val="bg1"/>
              </a:solidFill>
            </a:endParaRP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9AAFC7EF-B47E-B94A-96D4-1DC506AFAD8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029" r="16814"/>
          <a:stretch/>
        </p:blipFill>
        <p:spPr>
          <a:xfrm>
            <a:off x="4715690" y="643467"/>
            <a:ext cx="7421291" cy="5312491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6" name="Pennanteckning 25">
                <a:extLst>
                  <a:ext uri="{FF2B5EF4-FFF2-40B4-BE49-F238E27FC236}">
                    <a16:creationId xmlns:a16="http://schemas.microsoft.com/office/drawing/2014/main" id="{1BBDB8A3-43D9-C742-976F-D8ABC5014C17}"/>
                  </a:ext>
                </a:extLst>
              </p14:cNvPr>
              <p14:cNvContentPartPr/>
              <p14:nvPr/>
            </p14:nvContentPartPr>
            <p14:xfrm>
              <a:off x="6004450" y="494226"/>
              <a:ext cx="4609080" cy="186328"/>
            </p14:xfrm>
          </p:contentPart>
        </mc:Choice>
        <mc:Fallback xmlns="">
          <p:pic>
            <p:nvPicPr>
              <p:cNvPr id="26" name="Pennanteckning 25">
                <a:extLst>
                  <a:ext uri="{FF2B5EF4-FFF2-40B4-BE49-F238E27FC236}">
                    <a16:creationId xmlns:a16="http://schemas.microsoft.com/office/drawing/2014/main" id="{1BBDB8A3-43D9-C742-976F-D8ABC5014C17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941450" y="431516"/>
                <a:ext cx="4734720" cy="258048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244174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F2B87C1-C84B-804C-A603-A2AF882B7E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0" y="2438400"/>
            <a:ext cx="6586489" cy="3785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v-SE" sz="2400" b="1" dirty="0"/>
              <a:t>2. Hålla ordning på allt, exempel 1</a:t>
            </a:r>
          </a:p>
          <a:p>
            <a:pPr marL="0" indent="0">
              <a:buNone/>
            </a:pPr>
            <a:br>
              <a:rPr lang="sv-SE" sz="2400" dirty="0"/>
            </a:br>
            <a:r>
              <a:rPr lang="sv-SE" sz="2400" dirty="0"/>
              <a:t>Vilken fil är viktigast?</a:t>
            </a:r>
          </a:p>
          <a:p>
            <a:pPr marL="0" indent="0">
              <a:buNone/>
            </a:pPr>
            <a:r>
              <a:rPr lang="sv-SE" sz="2400" dirty="0"/>
              <a:t>Vilken data beräknades var?</a:t>
            </a:r>
          </a:p>
          <a:p>
            <a:pPr marL="0" indent="0">
              <a:buNone/>
            </a:pPr>
            <a:r>
              <a:rPr lang="sv-SE" sz="2400" dirty="0"/>
              <a:t>Vilka källor användes?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377C39E3-FE14-EA4B-8880-3986FEFC4D5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30" t="8830" r="-1" b="4623"/>
          <a:stretch/>
        </p:blipFill>
        <p:spPr>
          <a:xfrm>
            <a:off x="7235419" y="0"/>
            <a:ext cx="4592595" cy="685799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1226470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753</Words>
  <Application>Microsoft Macintosh PowerPoint</Application>
  <PresentationFormat>Bredbild</PresentationFormat>
  <Paragraphs>121</Paragraphs>
  <Slides>27</Slides>
  <Notes>1</Notes>
  <HiddenSlides>0</HiddenSlides>
  <MMClips>0</MMClips>
  <ScaleCrop>false</ScaleCrop>
  <HeadingPairs>
    <vt:vector size="6" baseType="variant">
      <vt:variant>
        <vt:lpstr>Använt teckensnitt</vt:lpstr>
      </vt:variant>
      <vt:variant>
        <vt:i4>5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27</vt:i4>
      </vt:variant>
    </vt:vector>
  </HeadingPairs>
  <TitlesOfParts>
    <vt:vector size="33" baseType="lpstr">
      <vt:lpstr>Arial</vt:lpstr>
      <vt:lpstr>Calibri</vt:lpstr>
      <vt:lpstr>Calibri Light</vt:lpstr>
      <vt:lpstr>Gill Sans MT</vt:lpstr>
      <vt:lpstr>Tw Cen MT</vt:lpstr>
      <vt:lpstr>Office-tema</vt:lpstr>
      <vt:lpstr>Varför Jupyter? Varför Python?</vt:lpstr>
      <vt:lpstr>Johan Ekman</vt:lpstr>
      <vt:lpstr>Dagens agenda</vt:lpstr>
      <vt:lpstr>Mål</vt:lpstr>
      <vt:lpstr>Julia, python, R - Jupyter</vt:lpstr>
      <vt:lpstr>PowerPoint-presentation</vt:lpstr>
      <vt:lpstr>Vad är Jupyter Notebooks?</vt:lpstr>
      <vt:lpstr>Varför använder jag Notebooks?</vt:lpstr>
      <vt:lpstr>PowerPoint-presentation</vt:lpstr>
      <vt:lpstr>PowerPoint-presentation</vt:lpstr>
      <vt:lpstr>PowerPoint-presentation</vt:lpstr>
      <vt:lpstr>PowerPoint-presentation</vt:lpstr>
      <vt:lpstr>Valnumret 2018</vt:lpstr>
      <vt:lpstr>Hur gjorde jag?</vt:lpstr>
      <vt:lpstr>Resultat?</vt:lpstr>
      <vt:lpstr>Första uppslaget!</vt:lpstr>
      <vt:lpstr>PowerPoint-presentation</vt:lpstr>
      <vt:lpstr>Hur funkar det?</vt:lpstr>
      <vt:lpstr>PowerPoint-presentation</vt:lpstr>
      <vt:lpstr>Grundläggande beståndsdelar</vt:lpstr>
      <vt:lpstr>Python</vt:lpstr>
      <vt:lpstr>Python</vt:lpstr>
      <vt:lpstr>Python</vt:lpstr>
      <vt:lpstr>PowerPoint-presentation</vt:lpstr>
      <vt:lpstr>Zen of python</vt:lpstr>
      <vt:lpstr>Python</vt:lpstr>
      <vt:lpstr>Python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Varför Jupyter? Varför Python?</dc:title>
  <dc:creator>Johan Ekman</dc:creator>
  <cp:lastModifiedBy>Johan Ekman</cp:lastModifiedBy>
  <cp:revision>3</cp:revision>
  <dcterms:created xsi:type="dcterms:W3CDTF">2018-11-07T13:10:57Z</dcterms:created>
  <dcterms:modified xsi:type="dcterms:W3CDTF">2018-11-07T13:36:48Z</dcterms:modified>
</cp:coreProperties>
</file>